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9" r:id="rId3"/>
    <p:sldId id="280" r:id="rId4"/>
    <p:sldId id="284" r:id="rId5"/>
    <p:sldId id="282" r:id="rId6"/>
    <p:sldId id="263" r:id="rId7"/>
    <p:sldId id="271" r:id="rId8"/>
    <p:sldId id="291" r:id="rId9"/>
    <p:sldId id="275" r:id="rId10"/>
    <p:sldId id="277" r:id="rId11"/>
    <p:sldId id="289" r:id="rId12"/>
    <p:sldId id="290" r:id="rId13"/>
    <p:sldId id="288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1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C6DF0-1350-4091-9FBC-7BDD6815C97A}" type="datetimeFigureOut">
              <a:rPr lang="ro-RO" smtClean="0"/>
              <a:t>09.06.2015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33DE8-77C2-4C3B-9771-58562051A662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EEAF0-6696-4AFC-9525-218761ED7B83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F4FB8-8467-40F5-80AE-C87B53FCD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39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F4FB8-8467-40F5-80AE-C87B53FCD51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3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F4FB8-8467-40F5-80AE-C87B53FCD51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3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8458200" cy="5257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1000" b="1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0"/>
            <a:ext cx="2540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33600" y="1752600"/>
            <a:ext cx="7019925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o-RO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o-RO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Abandonul școlar și neșcolarizarea 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situa</a:t>
            </a:r>
            <a:r>
              <a:rPr lang="ro-RO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ția la zi)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481263" y="381000"/>
            <a:ext cx="6324600" cy="5334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o-RO" sz="3500" b="1" smtClean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Ministerul</a:t>
            </a:r>
            <a:r>
              <a:rPr lang="en-US" sz="3500" b="1" smtClean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500" b="1" smtClean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Educaţiei al Republicii Moldova</a:t>
            </a:r>
            <a:endParaRPr lang="en-US" sz="3500" b="1" smtClean="0">
              <a:solidFill>
                <a:srgbClr val="0D0D0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6800" y="6057900"/>
            <a:ext cx="7543800" cy="3429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80000"/>
              </a:lnSpc>
              <a:defRPr/>
            </a:pPr>
            <a:r>
              <a:rPr lang="ro-RO" sz="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1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iunie</a:t>
            </a:r>
            <a:r>
              <a:rPr lang="ro-RO" sz="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201</a:t>
            </a:r>
            <a:r>
              <a:rPr lang="en-US" sz="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100" b="1" dirty="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100" b="1" dirty="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1100" b="1" dirty="0">
              <a:solidFill>
                <a:srgbClr val="7F7F7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05036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83058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Diversitatea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otivel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cauzel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9 c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opii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care 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nu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fost școlarizați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63" y="1219200"/>
            <a:ext cx="7996237" cy="5486400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endParaRPr lang="en-US" sz="2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– plecați peste hotare cu părinţii,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22 -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refuzul părinţilor  și amplasați în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cîmpul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muncii, </a:t>
            </a: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 15 -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vagabondează, fugari,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13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– boli incurabile,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- starea materială precară,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4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– alte motive (1- căsătorie, 1-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pedeapsă penală, 2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nereușită școlară).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* La nivel de raioane, numărul elevilor neșcolarizați se prezintă: </a:t>
            </a:r>
            <a:r>
              <a:rPr lang="it-IT" sz="8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FontTx/>
              <a:buChar char="-"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municipiul Bălți,  13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aio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nul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Orhei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>
              <a:buFontTx/>
              <a:buChar char="-"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aion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Edineț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, 6 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municipiul Chișinău,  6 elevi.</a:t>
            </a:r>
          </a:p>
          <a:p>
            <a:pPr>
              <a:buNone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8000" dirty="0" smtClean="0"/>
              <a:t> </a:t>
            </a:r>
            <a:endParaRPr lang="en-US" sz="80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06351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63" y="0"/>
            <a:ext cx="8224837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Situaţia elevilor care au abandonat studiile, la data de </a:t>
            </a:r>
            <a:b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31 decembrie 2014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19163" y="1828800"/>
            <a:ext cx="8224837" cy="42973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Total, la nivel de republică – </a:t>
            </a: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278686 copii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cu vîrsta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de la 7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pînă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la 16 ani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alt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Total, copii care au abandonat studiile – </a:t>
            </a:r>
            <a:r>
              <a:rPr lang="en-US" altLang="en-US" sz="2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09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(0,075 % la sută)</a:t>
            </a: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Din totalul copiilor cu abandon școlar:</a:t>
            </a:r>
          </a:p>
          <a:p>
            <a:pPr eaLnBrk="1" hangingPunct="1">
              <a:buFontTx/>
              <a:buChar char="-"/>
            </a:pP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de etnie rromă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din mediul urban și </a:t>
            </a: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din mediul rural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None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Datele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abandonul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colar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se colectează din DGÎ două ori pe an, la finele semestrelor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II al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anului de studii.</a:t>
            </a:r>
          </a:p>
          <a:p>
            <a:pPr eaLnBrk="1" hangingPunct="1">
              <a:buFont typeface="Arial" charset="0"/>
              <a:buNone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1676552"/>
              </p:ext>
            </p:extLst>
          </p:nvPr>
        </p:nvGraphicFramePr>
        <p:xfrm>
          <a:off x="1000125" y="2971801"/>
          <a:ext cx="8153400" cy="1234717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685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Treapta primară (clasele I-IV)</a:t>
                      </a: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Treapta gimnazială (clasele V-IX)</a:t>
                      </a: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9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ro-RO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207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35809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83058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Diversitatea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otivel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cauzel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209 c</a:t>
            </a:r>
            <a:r>
              <a:rPr lang="ro-RO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opii</a:t>
            </a: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care au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abandonat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studiile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63" y="1219200"/>
            <a:ext cx="7996237" cy="5486400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endParaRPr lang="en-US" sz="2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– plecați peste hotare cu părinţii (dintre ei, 49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de etnie rromă și absentează doar periodic),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46 -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refuzul părinţilor dintre  ei, 9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de etnie rromă), </a:t>
            </a: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 33 -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vagabondează, fugari,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23 -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alte motive (neidentificate),  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16 -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starea materială precară,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 7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- diverse motive(5- căsătorie, 1-exmatriculat, 1-bolnav),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b="1" dirty="0" smtClean="0"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nereuşită şcolară.</a:t>
            </a:r>
          </a:p>
          <a:p>
            <a:pPr>
              <a:buNone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* La nivel de raioane, numărul elevilor care au abandonat studiile se prezintă: </a:t>
            </a:r>
            <a:r>
              <a:rPr lang="it-IT" sz="8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FontTx/>
              <a:buChar char="-"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raionul Nisporeni, 49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rromi (plecați din teritoriu, periodic, cu părinții)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aio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nul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Soroca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 17 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>
              <a:buFontTx/>
              <a:buChar char="-"/>
            </a:pP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aioanele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Florești și Ocnița,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cîte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12 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aioanele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imișlia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 și 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Hîncești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cîte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10 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aio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nul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Ungheni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;</a:t>
            </a: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aio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nul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Aneni Noi și UTA Găgăuzia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o-RO" sz="8000" dirty="0" err="1" smtClean="0">
                <a:latin typeface="Times New Roman" pitchFamily="18" charset="0"/>
                <a:cs typeface="Times New Roman" pitchFamily="18" charset="0"/>
              </a:rPr>
              <a:t>cîte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ro-RO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8000" dirty="0" smtClean="0"/>
              <a:t> </a:t>
            </a:r>
            <a:endParaRPr lang="en-US" sz="80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06351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83058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Profilul copiilor care au abandonat studiile/ în situație de risc de a abandona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i="1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63" y="1219200"/>
            <a:ext cx="7996237" cy="5486400"/>
          </a:xfrm>
        </p:spPr>
        <p:txBody>
          <a:bodyPr>
            <a:normAutofit lnSpcReduction="10000"/>
          </a:bodyPr>
          <a:lstStyle/>
          <a:p>
            <a:endParaRPr lang="en-US" sz="3000" dirty="0" smtClean="0"/>
          </a:p>
          <a:p>
            <a:r>
              <a:rPr lang="ro-RO" sz="2400" dirty="0" err="1" smtClean="0">
                <a:latin typeface="Times New Roman" pitchFamily="18" charset="0"/>
                <a:cs typeface="Times New Roman" pitchFamily="18" charset="0"/>
              </a:rPr>
              <a:t>Proviniența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din familii vulnerabile și sărace, familii monoparentale, familii numeroase, familii de etnie rromă,</a:t>
            </a:r>
          </a:p>
          <a:p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Lipsa susținerii/atenției necesare din partea părinților/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lipsa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 err="1" smtClean="0">
                <a:latin typeface="Times New Roman" pitchFamily="18" charset="0"/>
                <a:cs typeface="Times New Roman" pitchFamily="18" charset="0"/>
              </a:rPr>
              <a:t>disciplinii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, migrația/ familii mobile, </a:t>
            </a:r>
          </a:p>
          <a:p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Elev cu lipsă de interes școlar, nereușită școlară, care vagabondează,</a:t>
            </a:r>
          </a:p>
          <a:p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Refuzul părinților și amplasarea în </a:t>
            </a:r>
            <a:r>
              <a:rPr lang="ro-RO" sz="2400" dirty="0" err="1" smtClean="0">
                <a:latin typeface="Times New Roman" pitchFamily="18" charset="0"/>
                <a:cs typeface="Times New Roman" pitchFamily="18" charset="0"/>
              </a:rPr>
              <a:t>cîmpul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muncii, motive neidentificate, etc.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8000" dirty="0" smtClean="0"/>
              <a:t> </a:t>
            </a:r>
            <a:endParaRPr lang="en-US" sz="80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ro-RO" sz="8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Char char="q"/>
              <a:defRPr/>
            </a:pPr>
            <a:endParaRPr lang="ro-RO" sz="8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06351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sz="27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Constatări 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919163" y="914400"/>
            <a:ext cx="7996237" cy="5486400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mk-MK" sz="4400" b="1" dirty="0" smtClean="0">
                <a:latin typeface="Times New Roman" pitchFamily="18" charset="0"/>
                <a:cs typeface="Times New Roman" pitchFamily="18" charset="0"/>
              </a:rPr>
              <a:t>sigur</a:t>
            </a:r>
            <a:r>
              <a:rPr lang="ro-RO" sz="4400" b="1" dirty="0" err="1" smtClean="0">
                <a:latin typeface="Times New Roman" pitchFamily="18" charset="0"/>
                <a:cs typeface="Times New Roman" pitchFamily="18" charset="0"/>
              </a:rPr>
              <a:t>area</a:t>
            </a: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k-MK" sz="4400" b="1" dirty="0" smtClean="0">
                <a:latin typeface="Times New Roman" pitchFamily="18" charset="0"/>
                <a:cs typeface="Times New Roman" pitchFamily="18" charset="0"/>
              </a:rPr>
              <a:t>şcolarizării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prevenirea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abandonului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copiilor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rămîne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printre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riorit</a:t>
            </a:r>
            <a:r>
              <a:rPr lang="ro-RO" sz="4400" b="1" dirty="0" err="1" smtClean="0">
                <a:latin typeface="Times New Roman" pitchFamily="18" charset="0"/>
                <a:cs typeface="Times New Roman" pitchFamily="18" charset="0"/>
              </a:rPr>
              <a:t>ățile</a:t>
            </a: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Ministerului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Educaţiei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ro-RO" altLang="en-US" sz="4400" dirty="0" smtClean="0">
                <a:latin typeface="Times New Roman" pitchFamily="18" charset="0"/>
                <a:cs typeface="Times New Roman" pitchFamily="18" charset="0"/>
              </a:rPr>
              <a:t>Direcţiile raionale/municipale de învăţământ, tineret şi sport/ administraţiile instituţiilor de învăţămînt, APL, monitorizează şi întreprind acţiuni în vederea şcolarizării elevilor și prevenirii abandonului școlar.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o-RO" altLang="en-US" sz="4400" dirty="0" smtClean="0">
                <a:latin typeface="Times New Roman" pitchFamily="18" charset="0"/>
                <a:cs typeface="Times New Roman" pitchFamily="18" charset="0"/>
              </a:rPr>
              <a:t>Numărul elevilor neşcolarizaţi și a celor care abandonează denotă insuficienţa măsurilor în vederea asigurării şcolarizării.</a:t>
            </a:r>
          </a:p>
          <a:p>
            <a:pPr algn="just">
              <a:buNone/>
            </a:pPr>
            <a:r>
              <a:rPr lang="ro-RO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În perspectivă,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necesar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eforturi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comune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intensifica </a:t>
            </a:r>
            <a:r>
              <a:rPr lang="ro-RO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și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varia</a:t>
            </a:r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măsuril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o-RO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de intervenție, în scopul eficientizării procesului de prevenire, combatere și diminuare a  abandonului școlar în </a:t>
            </a:r>
            <a:r>
              <a:rPr lang="ro-RO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rîndul</a:t>
            </a:r>
            <a:r>
              <a:rPr lang="ro-RO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copiilor din învățămîntul obligatoriu.</a:t>
            </a:r>
            <a:endParaRPr lang="ro-RO" sz="4400" dirty="0" smtClean="0">
              <a:solidFill>
                <a:schemeClr val="accent1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endParaRPr lang="ro-RO" altLang="en-US" sz="4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883445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31750"/>
            <a:ext cx="8229600" cy="11731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Actele 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care reglementează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şcolarizarea obligatorie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o-R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elevilor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738" y="1219200"/>
            <a:ext cx="8223250" cy="4525963"/>
          </a:xfrm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Codul educației, intrat în vigoare la 23.11.2014 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ro-RO" sz="1000" b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Art. 1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Responsabilitatea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școlarizării obligatorii a copiilor cu vîrsta de </a:t>
            </a:r>
            <a:r>
              <a:rPr lang="ro-RO" sz="2000" dirty="0" err="1" smtClean="0">
                <a:latin typeface="Times New Roman" pitchFamily="18" charset="0"/>
                <a:cs typeface="Times New Roman" pitchFamily="18" charset="0"/>
              </a:rPr>
              <a:t>pînă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la 16 ani revine părinților sau altor reprezentanți legali și autorităților administrației publice locale de nivelurile </a:t>
            </a:r>
            <a:r>
              <a:rPr lang="ro-RO" sz="2000" dirty="0" err="1" smtClean="0">
                <a:latin typeface="Times New Roman" pitchFamily="18" charset="0"/>
                <a:cs typeface="Times New Roman" pitchFamily="18" charset="0"/>
              </a:rPr>
              <a:t>întîi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și al doilea.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endParaRPr lang="ro-RO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Art.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(4</a:t>
            </a: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Şcolarizarea devine obligatorie la atingerea </a:t>
            </a:r>
            <a:r>
              <a:rPr lang="ro-RO" sz="2000" dirty="0" err="1" smtClean="0">
                <a:latin typeface="Times New Roman" pitchFamily="18" charset="0"/>
                <a:cs typeface="Times New Roman" pitchFamily="18" charset="0"/>
              </a:rPr>
              <a:t>vîrstei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de 7 ani.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Art. 27 (5)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Școlarizarea copiilor care nu au împlinit vîrsta de 7 ani către începutul anului școlar se decide în baza cererii părinților sau a reprezentanților legali ai acestora, în funcție de gradul de maturitate psihosomatică, confirmat de specialiști, în modul stabilit de Ministerul Educației.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ro-RO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14401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31750"/>
            <a:ext cx="8229600" cy="11731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Codul familiei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738" y="1371600"/>
            <a:ext cx="8223250" cy="437356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o-RO" sz="2200" b="1" dirty="0" smtClean="0">
                <a:latin typeface="Times New Roman" pitchFamily="18" charset="0"/>
                <a:cs typeface="Times New Roman" pitchFamily="18" charset="0"/>
              </a:rPr>
              <a:t>Art. 60</a:t>
            </a:r>
            <a:endParaRPr lang="ro-RO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6075" indent="0">
              <a:lnSpc>
                <a:spcPct val="80000"/>
              </a:lnSpc>
              <a:buNone/>
              <a:defRPr/>
            </a:pP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Părinţii au dreptul şi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obligaţi să-şi educe copiii,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obligaţi să  asigure frecventarea de către copil a şcolii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pînă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la 16 ani.</a:t>
            </a:r>
          </a:p>
          <a:p>
            <a:pPr marL="346075" indent="0">
              <a:lnSpc>
                <a:spcPct val="80000"/>
              </a:lnSpc>
              <a:buNone/>
              <a:defRPr/>
            </a:pPr>
            <a:endParaRPr lang="ro-RO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6075" indent="0">
              <a:lnSpc>
                <a:spcPct val="80000"/>
              </a:lnSpc>
              <a:buNone/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Codul contravenţional</a:t>
            </a:r>
            <a:endParaRPr lang="en-US" sz="2400" b="1" dirty="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Art. 63</a:t>
            </a:r>
          </a:p>
          <a:p>
            <a:pPr>
              <a:lnSpc>
                <a:spcPct val="80000"/>
              </a:lnSpc>
              <a:buNone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Nefrecventarea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de către copil a şcolii constituie consecinţă a neîndeplinirii obligaţiei de educare şi de instruire a copilului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şi este sancționabilă contravențional.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Conform competenţelor legale, contravenţia de la art. 63 CC se examinează de către procuror.</a:t>
            </a:r>
          </a:p>
          <a:p>
            <a:pPr marL="346075" indent="0">
              <a:lnSpc>
                <a:spcPct val="80000"/>
              </a:lnSpc>
              <a:buNone/>
              <a:defRPr/>
            </a:pPr>
            <a:endParaRPr lang="ro-RO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14401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31750"/>
            <a:ext cx="8229600" cy="11731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  <a:t>Alte documente de politici naţionale în susținerea copiilor pentru a frecventa școala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738" y="2057400"/>
            <a:ext cx="8223250" cy="368776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Programul de dezvoltare a educaţiei incluzive în Republica Moldova pentru anii 2011-2020 (HG nr. 523 din 11 iulie 2011).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Planul de acţiuni privind susţinerea populaţiei de etnie romă din Republica Moldova pentru anii 2011-2015 (HG nr.494  din  08.07.2011).</a:t>
            </a:r>
            <a:endParaRPr lang="ru-RU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ro-RO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14401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82296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  <a:t>Planul de acţiuni privind susţinerea populaţiei de etnie rromă din Republica Moldova pentru anii</a:t>
            </a:r>
            <a:b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  <a:t> 2011-2015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Content Placeholder 2"/>
          <p:cNvSpPr txBox="1">
            <a:spLocks/>
          </p:cNvSpPr>
          <p:nvPr/>
        </p:nvSpPr>
        <p:spPr bwMode="auto">
          <a:xfrm>
            <a:off x="1143001" y="1828800"/>
            <a:ext cx="723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buFont typeface="Arial" charset="0"/>
              <a:buNone/>
            </a:pPr>
            <a: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  <a:t>Parte a obiectivelor generale </a:t>
            </a:r>
            <a:r>
              <a:rPr lang="ro-RO" altLang="en-US" sz="2400" b="1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alt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* Crearea unui sistem educaţional eficient bazat pe principii de echitate, egalitate şi diversitate, care va contribui la integrarea deplină a populaţiei de etnie rromă în societate;</a:t>
            </a:r>
          </a:p>
          <a:p>
            <a:pPr>
              <a:lnSpc>
                <a:spcPct val="80000"/>
              </a:lnSpc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* Cooperarea eficientă dintre instituţiile şi organizaţiile relevante pentru educarea populaţiei de etnie rromă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o-RO" altLang="en-US" sz="2400" dirty="0" smtClean="0">
                <a:latin typeface="Times New Roman" pitchFamily="18" charset="0"/>
                <a:cs typeface="Times New Roman" pitchFamily="18" charset="0"/>
              </a:rPr>
              <a:t>* Prevenirea discriminării persoanelor de etnie rromă în sistemul de educaţie.</a:t>
            </a:r>
            <a:r>
              <a:rPr lang="ru-RU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o-RO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94556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63" y="0"/>
            <a:ext cx="8224837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Acţiuni întreprinse de către APL, DR/MÎTS, în scopul şcolarizării copiilor și prevenirii abandonului școlar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Anual este</a:t>
            </a:r>
            <a:r>
              <a:rPr lang="mk-MK" altLang="en-US" sz="2000" dirty="0" smtClean="0">
                <a:latin typeface="Times New Roman" pitchFamily="18" charset="0"/>
                <a:cs typeface="Times New Roman" pitchFamily="18" charset="0"/>
              </a:rPr>
              <a:t> pusă în discuţie</a:t>
            </a: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 problema şcolarizării </a:t>
            </a:r>
            <a:r>
              <a:rPr lang="mk-MK" altLang="en-US" sz="2000" dirty="0" smtClean="0">
                <a:latin typeface="Times New Roman" pitchFamily="18" charset="0"/>
                <a:cs typeface="Times New Roman" pitchFamily="18" charset="0"/>
              </a:rPr>
              <a:t>la şedinţele consiliilor raionale, primăriilor, consiliilor administrative ale direcţiilor generale raionale</a:t>
            </a: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/municipale</a:t>
            </a:r>
            <a:r>
              <a:rPr lang="mk-MK" altLang="en-US" sz="2000" dirty="0" smtClean="0">
                <a:latin typeface="Times New Roman" pitchFamily="18" charset="0"/>
                <a:cs typeface="Times New Roman" pitchFamily="18" charset="0"/>
              </a:rPr>
              <a:t> învăţămînt, tineret şi sport şi consiliilor profesorale ale instituţiilor de învăţămînt</a:t>
            </a: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Continuă activitatea comisiilor mixte, formate din colaboratorii direcţiilor de învăţămînt, instituţiilor de învăţămînt, a comisariatelor de poliţie prin: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efectuarea vizitelor la domiciliu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conversaţii cu elevii şi părinţii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acordarea ajutorului material copiilor din familii defavorizate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asigurarea cu alimentație gratuită copiilor din clasele a V-a </a:t>
            </a:r>
            <a:r>
              <a:rPr lang="ro-RO" altLang="en-US" sz="2000" dirty="0" err="1" smtClean="0">
                <a:latin typeface="Times New Roman" pitchFamily="18" charset="0"/>
                <a:cs typeface="Times New Roman" pitchFamily="18" charset="0"/>
              </a:rPr>
              <a:t>a-IX-a</a:t>
            </a: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 din familii defavorizate;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o-RO" altLang="en-US" sz="2000" dirty="0" smtClean="0">
                <a:latin typeface="Times New Roman" pitchFamily="18" charset="0"/>
                <a:cs typeface="Times New Roman" pitchFamily="18" charset="0"/>
              </a:rPr>
              <a:t>intensificarea activităţii de influenţă asupra părinţilor, care se eschivează de la şcolarizarea copiilor.</a:t>
            </a:r>
          </a:p>
          <a:p>
            <a:pPr eaLnBrk="1" hangingPunct="1"/>
            <a:endParaRPr lang="en-US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o-RO" alt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58496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63" y="0"/>
            <a:ext cx="8224837" cy="16002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Măsuri întreprinse de către ME în scopul îmbunătăţirii educaţiei de bază a copiilor din zonele rurale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19163" y="1676400"/>
            <a:ext cx="8224837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Asigurarea gratuită cu manuale şcolare pentru clasele I-IV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de către stat, în învăţămîntul gimnazial şi liceal.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instituțiile de învățămînt preuniversitar,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funcţionează schema de închiriere a manualelor, aprobată de ME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Elevii din familii social vulnerabile beneficiază de facilități la închirierea manualelor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Se asigură alimentaţia gratuită a copiilor din clasele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I-IV-a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şi a copiilor din clasele a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V-IX-a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din familii defavorizate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Au fost deschise 37 centre comunitare și dotate cu mobilier, în localităţile rurale, unde erau lipsă grădiniţele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rocura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autobu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ze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pentru transportarea elevilor spre şcolile de circumscripţie, din instituțiile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optimizate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Dotarea a 55 școli de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circumscr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pție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cu 307 table școlare.</a:t>
            </a: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Au fost dotate un șir de instituții cu echipament informaţional, în baza a diferitor proiecte (40 copiatoare, 24 clase multimedia,  20 clase din10 instituții – cu laptopuri,  20 table interactive)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institu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iile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de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învățămînt general, la nivel național, implementează noua metodologie de finanţare, în bază de formulă.</a:t>
            </a:r>
          </a:p>
          <a:p>
            <a:pPr>
              <a:lnSpc>
                <a:spcPct val="90000"/>
              </a:lnSpc>
              <a:buNone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3813" indent="-23813">
              <a:lnSpc>
                <a:spcPct val="90000"/>
              </a:lnSpc>
              <a:buNone/>
              <a:defRPr/>
            </a:pPr>
            <a:endParaRPr lang="ro-RO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3813" indent="-23813">
              <a:lnSpc>
                <a:spcPct val="90000"/>
              </a:lnSpc>
              <a:buNone/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919323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92162"/>
          </a:xfrm>
        </p:spPr>
        <p:txBody>
          <a:bodyPr>
            <a:noAutofit/>
          </a:bodyPr>
          <a:lstStyle/>
          <a:p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Şcolarizarea și abandonul școlar al elevilor cu vîrsta cuprinsă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între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7-16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în plan comparativ pe anii precedenţi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9048" t="51048" r="27619" b="9333"/>
          <a:stretch>
            <a:fillRect/>
          </a:stretch>
        </p:blipFill>
        <p:spPr bwMode="auto">
          <a:xfrm>
            <a:off x="533400" y="1524000"/>
            <a:ext cx="8134351" cy="464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63" y="0"/>
            <a:ext cx="8224837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Situaţia elevilor neșcolarizați la data de </a:t>
            </a:r>
            <a:b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31 decembrie 2014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19163" y="1828800"/>
            <a:ext cx="8224837" cy="42973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Total, la nivel de republică – </a:t>
            </a: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278686 copii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cu vîrsta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de la 7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pînă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la 16 ani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alt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Total  neșcolarizați – </a:t>
            </a: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79 copii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(0,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1 % la sută)</a:t>
            </a: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Din totalul copiilor neșcolarizați:</a:t>
            </a:r>
          </a:p>
          <a:p>
            <a:pPr eaLnBrk="1" hangingPunct="1">
              <a:buFontTx/>
              <a:buChar char="-"/>
            </a:pPr>
            <a:r>
              <a:rPr lang="ro-RO" altLang="en-US" sz="2200" b="1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o-RO" altLang="en-US" sz="2200" dirty="0" err="1" smtClean="0"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de etnie rromă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Datele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 situația școlarizării copiilor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200" dirty="0" smtClean="0">
                <a:latin typeface="Times New Roman" pitchFamily="18" charset="0"/>
                <a:cs typeface="Times New Roman" pitchFamily="18" charset="0"/>
              </a:rPr>
              <a:t>se colectează din DGÎ trei ori pe an, la  începutul anului școlar (octombrie) și finele semestrelor I (decembrie) și al II-lea (mai).</a:t>
            </a:r>
          </a:p>
          <a:p>
            <a:pPr eaLnBrk="1" hangingPunct="1">
              <a:buFont typeface="Arial" charset="0"/>
              <a:buNone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o-RO" alt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1676552"/>
              </p:ext>
            </p:extLst>
          </p:nvPr>
        </p:nvGraphicFramePr>
        <p:xfrm>
          <a:off x="1000125" y="2971801"/>
          <a:ext cx="8153400" cy="1234717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685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Treapta primară (clasele I-IV)</a:t>
                      </a: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Treapta gimnazială (clasele V-IX)</a:t>
                      </a: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9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207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35809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991</Words>
  <Application>Microsoft Office PowerPoint</Application>
  <PresentationFormat>On-screen Show (4:3)</PresentationFormat>
  <Paragraphs>198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</vt:lpstr>
      <vt:lpstr>Actele normative care reglementează şcolarizarea obligatorie a elevilor:</vt:lpstr>
      <vt:lpstr>Codul familiei</vt:lpstr>
      <vt:lpstr>Alte documente de politici naţionale în susținerea copiilor pentru a frecventa școala</vt:lpstr>
      <vt:lpstr>Planul de acţiuni privind susţinerea populaţiei de etnie rromă din Republica Moldova pentru anii  2011-2015</vt:lpstr>
      <vt:lpstr>Acţiuni întreprinse de către APL, DR/MÎTS, în scopul şcolarizării copiilor și prevenirii abandonului școlar</vt:lpstr>
      <vt:lpstr>Măsuri întreprinse de către ME în scopul îmbunătăţirii educaţiei de bază a copiilor din zonele rurale</vt:lpstr>
      <vt:lpstr>Şcolarizarea și abandonul școlar al elevilor cu vîrsta cuprinsă între 7-16 ani, în plan comparativ pe anii precedenţi </vt:lpstr>
      <vt:lpstr>Situaţia elevilor neșcolarizați la data de  31 decembrie 2014</vt:lpstr>
      <vt:lpstr>Diversitatea motivelor / cauzelor pentru cei 79 copii care nu au fost școlarizați</vt:lpstr>
      <vt:lpstr>Situaţia elevilor care au abandonat studiile, la data de  31 decembrie 2014</vt:lpstr>
      <vt:lpstr>Diversitatea motivelor / cauzelor pentru cei 209 copii care au abandonat studiile</vt:lpstr>
      <vt:lpstr> Profilul copiilor care au abandonat studiile/ în situație de risc de a abandona </vt:lpstr>
      <vt:lpstr> Constatări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Computer</dc:creator>
  <cp:lastModifiedBy>SM</cp:lastModifiedBy>
  <cp:revision>249</cp:revision>
  <dcterms:created xsi:type="dcterms:W3CDTF">2006-08-16T00:00:00Z</dcterms:created>
  <dcterms:modified xsi:type="dcterms:W3CDTF">2015-06-09T14:08:27Z</dcterms:modified>
</cp:coreProperties>
</file>