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ro-R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o-RO"/>
          </a:p>
        </p:txBody>
      </p:sp>
      <p:sp>
        <p:nvSpPr>
          <p:cNvPr id="4" name="Date Placeholder 3"/>
          <p:cNvSpPr>
            <a:spLocks noGrp="1"/>
          </p:cNvSpPr>
          <p:nvPr>
            <p:ph type="dt" sz="half" idx="10"/>
          </p:nvPr>
        </p:nvSpPr>
        <p:spPr/>
        <p:txBody>
          <a:bodyPr/>
          <a:lstStyle/>
          <a:p>
            <a:fld id="{7402E47D-99C0-4315-8EF8-CB1D1A588B15}" type="datetimeFigureOut">
              <a:rPr lang="ro-RO" smtClean="0"/>
              <a:pPr/>
              <a:t>21.12.2015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4AA1374-69C3-4BFF-83DD-29E16658E743}" type="slidenum">
              <a:rPr lang="ro-RO" smtClean="0"/>
              <a:pPr/>
              <a:t>‹#›</a:t>
            </a:fld>
            <a:endParaRPr lang="ro-R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7402E47D-99C0-4315-8EF8-CB1D1A588B15}" type="datetimeFigureOut">
              <a:rPr lang="ro-RO" smtClean="0"/>
              <a:pPr/>
              <a:t>21.12.2015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4AA1374-69C3-4BFF-83DD-29E16658E743}" type="slidenum">
              <a:rPr lang="ro-RO" smtClean="0"/>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ro-R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7402E47D-99C0-4315-8EF8-CB1D1A588B15}" type="datetimeFigureOut">
              <a:rPr lang="ro-RO" smtClean="0"/>
              <a:pPr/>
              <a:t>21.12.2015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4AA1374-69C3-4BFF-83DD-29E16658E743}" type="slidenum">
              <a:rPr lang="ro-RO" smtClean="0"/>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7402E47D-99C0-4315-8EF8-CB1D1A588B15}" type="datetimeFigureOut">
              <a:rPr lang="ro-RO" smtClean="0"/>
              <a:pPr/>
              <a:t>21.12.2015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4AA1374-69C3-4BFF-83DD-29E16658E743}" type="slidenum">
              <a:rPr lang="ro-RO" smtClean="0"/>
              <a:pPr/>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o-R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02E47D-99C0-4315-8EF8-CB1D1A588B15}" type="datetimeFigureOut">
              <a:rPr lang="ro-RO" smtClean="0"/>
              <a:pPr/>
              <a:t>21.12.2015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4AA1374-69C3-4BFF-83DD-29E16658E743}" type="slidenum">
              <a:rPr lang="ro-RO" smtClean="0"/>
              <a:pPr/>
              <a:t>‹#›</a:t>
            </a:fld>
            <a:endParaRPr lang="ro-R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Date Placeholder 4"/>
          <p:cNvSpPr>
            <a:spLocks noGrp="1"/>
          </p:cNvSpPr>
          <p:nvPr>
            <p:ph type="dt" sz="half" idx="10"/>
          </p:nvPr>
        </p:nvSpPr>
        <p:spPr/>
        <p:txBody>
          <a:bodyPr/>
          <a:lstStyle/>
          <a:p>
            <a:fld id="{7402E47D-99C0-4315-8EF8-CB1D1A588B15}" type="datetimeFigureOut">
              <a:rPr lang="ro-RO" smtClean="0"/>
              <a:pPr/>
              <a:t>21.12.2015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B4AA1374-69C3-4BFF-83DD-29E16658E743}" type="slidenum">
              <a:rPr lang="ro-RO" smtClean="0"/>
              <a:pPr/>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ro-R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7" name="Date Placeholder 6"/>
          <p:cNvSpPr>
            <a:spLocks noGrp="1"/>
          </p:cNvSpPr>
          <p:nvPr>
            <p:ph type="dt" sz="half" idx="10"/>
          </p:nvPr>
        </p:nvSpPr>
        <p:spPr/>
        <p:txBody>
          <a:bodyPr/>
          <a:lstStyle/>
          <a:p>
            <a:fld id="{7402E47D-99C0-4315-8EF8-CB1D1A588B15}" type="datetimeFigureOut">
              <a:rPr lang="ro-RO" smtClean="0"/>
              <a:pPr/>
              <a:t>21.12.2015</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B4AA1374-69C3-4BFF-83DD-29E16658E743}" type="slidenum">
              <a:rPr lang="ro-RO" smtClean="0"/>
              <a:pPr/>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Date Placeholder 2"/>
          <p:cNvSpPr>
            <a:spLocks noGrp="1"/>
          </p:cNvSpPr>
          <p:nvPr>
            <p:ph type="dt" sz="half" idx="10"/>
          </p:nvPr>
        </p:nvSpPr>
        <p:spPr/>
        <p:txBody>
          <a:bodyPr/>
          <a:lstStyle/>
          <a:p>
            <a:fld id="{7402E47D-99C0-4315-8EF8-CB1D1A588B15}" type="datetimeFigureOut">
              <a:rPr lang="ro-RO" smtClean="0"/>
              <a:pPr/>
              <a:t>21.12.2015</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B4AA1374-69C3-4BFF-83DD-29E16658E743}" type="slidenum">
              <a:rPr lang="ro-RO" smtClean="0"/>
              <a:pPr/>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02E47D-99C0-4315-8EF8-CB1D1A588B15}" type="datetimeFigureOut">
              <a:rPr lang="ro-RO" smtClean="0"/>
              <a:pPr/>
              <a:t>21.12.2015</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B4AA1374-69C3-4BFF-83DD-29E16658E743}" type="slidenum">
              <a:rPr lang="ro-RO" smtClean="0"/>
              <a:pPr/>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o-R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02E47D-99C0-4315-8EF8-CB1D1A588B15}" type="datetimeFigureOut">
              <a:rPr lang="ro-RO" smtClean="0"/>
              <a:pPr/>
              <a:t>21.12.2015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B4AA1374-69C3-4BFF-83DD-29E16658E743}" type="slidenum">
              <a:rPr lang="ro-RO" smtClean="0"/>
              <a:pPr/>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o-R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02E47D-99C0-4315-8EF8-CB1D1A588B15}" type="datetimeFigureOut">
              <a:rPr lang="ro-RO" smtClean="0"/>
              <a:pPr/>
              <a:t>21.12.2015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B4AA1374-69C3-4BFF-83DD-29E16658E743}" type="slidenum">
              <a:rPr lang="ro-RO" smtClean="0"/>
              <a:pPr/>
              <a:t>‹#›</a:t>
            </a:fld>
            <a:endParaRPr lang="ro-R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ro-R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02E47D-99C0-4315-8EF8-CB1D1A588B15}" type="datetimeFigureOut">
              <a:rPr lang="ro-RO" smtClean="0"/>
              <a:pPr/>
              <a:t>21.12.2015</a:t>
            </a:fld>
            <a:endParaRPr lang="ro-R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AA1374-69C3-4BFF-83DD-29E16658E743}" type="slidenum">
              <a:rPr lang="ro-RO" smtClean="0"/>
              <a:pPr/>
              <a:t>‹#›</a:t>
            </a:fld>
            <a:endParaRPr lang="ro-R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ro-RO" b="1" dirty="0">
                <a:effectLst>
                  <a:outerShdw blurRad="38100" dist="38100" dir="2700000" algn="tl">
                    <a:srgbClr val="000000">
                      <a:alpha val="43137"/>
                    </a:srgbClr>
                  </a:outerShdw>
                </a:effectLst>
                <a:latin typeface="Times New Roman" pitchFamily="18" charset="0"/>
                <a:cs typeface="Times New Roman" pitchFamily="18" charset="0"/>
              </a:rPr>
              <a:t>Atelier de lucru cu secretarii Consiliilor Raionale pentru Protecția Drepturilor Copilului</a:t>
            </a:r>
            <a:r>
              <a:rPr lang="ro-RO" dirty="0"/>
              <a:t/>
            </a:r>
            <a:br>
              <a:rPr lang="ro-RO" dirty="0"/>
            </a:br>
            <a:r>
              <a:rPr lang="ro-RO" b="1" cap="all" dirty="0"/>
              <a:t> </a:t>
            </a:r>
            <a:r>
              <a:rPr lang="ro-RO" dirty="0"/>
              <a:t/>
            </a:r>
            <a:br>
              <a:rPr lang="ro-RO" dirty="0"/>
            </a:br>
            <a:r>
              <a:rPr lang="ro-RO" b="1" cap="all" dirty="0"/>
              <a:t> </a:t>
            </a:r>
            <a:r>
              <a:rPr lang="ro-RO" dirty="0"/>
              <a:t/>
            </a:r>
            <a:br>
              <a:rPr lang="ro-RO" dirty="0"/>
            </a:br>
            <a:r>
              <a:rPr lang="ro-RO" dirty="0"/>
              <a:t/>
            </a:r>
            <a:br>
              <a:rPr lang="ro-RO" dirty="0"/>
            </a:br>
            <a:endParaRPr lang="ro-RO" dirty="0"/>
          </a:p>
        </p:txBody>
      </p:sp>
      <p:sp>
        <p:nvSpPr>
          <p:cNvPr id="3" name="Subtitle 2"/>
          <p:cNvSpPr>
            <a:spLocks noGrp="1"/>
          </p:cNvSpPr>
          <p:nvPr>
            <p:ph type="subTitle" idx="1"/>
          </p:nvPr>
        </p:nvSpPr>
        <p:spPr/>
        <p:txBody>
          <a:bodyPr/>
          <a:lstStyle/>
          <a:p>
            <a:r>
              <a:rPr lang="ro-RO" sz="2400" b="1" dirty="0" smtClean="0">
                <a:effectLst>
                  <a:outerShdw blurRad="38100" dist="38100" dir="2700000" algn="tl">
                    <a:srgbClr val="000000">
                      <a:alpha val="43137"/>
                    </a:srgbClr>
                  </a:outerShdw>
                </a:effectLst>
                <a:latin typeface="Times New Roman" pitchFamily="18" charset="0"/>
                <a:cs typeface="Times New Roman" pitchFamily="18" charset="0"/>
              </a:rPr>
              <a:t>Chișinău, 18 decembrie 2015</a:t>
            </a:r>
            <a:r>
              <a:rPr lang="ro-RO" sz="2400" dirty="0" smtClean="0">
                <a:effectLst>
                  <a:outerShdw blurRad="38100" dist="38100" dir="2700000" algn="tl">
                    <a:srgbClr val="000000">
                      <a:alpha val="43137"/>
                    </a:srgbClr>
                  </a:outerShdw>
                </a:effectLst>
                <a:latin typeface="Times New Roman" pitchFamily="18" charset="0"/>
                <a:cs typeface="Times New Roman" pitchFamily="18" charset="0"/>
              </a:rPr>
              <a:t/>
            </a:r>
            <a:br>
              <a:rPr lang="ro-RO" sz="2400" dirty="0" smtClean="0">
                <a:effectLst>
                  <a:outerShdw blurRad="38100" dist="38100" dir="2700000" algn="tl">
                    <a:srgbClr val="000000">
                      <a:alpha val="43137"/>
                    </a:srgbClr>
                  </a:outerShdw>
                </a:effectLst>
                <a:latin typeface="Times New Roman" pitchFamily="18" charset="0"/>
                <a:cs typeface="Times New Roman" pitchFamily="18" charset="0"/>
              </a:rPr>
            </a:br>
            <a:endParaRPr lang="en-US" sz="2400"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en-US" sz="2400" dirty="0" err="1" smtClean="0">
                <a:effectLst>
                  <a:outerShdw blurRad="38100" dist="38100" dir="2700000" algn="tl">
                    <a:srgbClr val="000000">
                      <a:alpha val="43137"/>
                    </a:srgbClr>
                  </a:outerShdw>
                </a:effectLst>
                <a:latin typeface="Times New Roman" pitchFamily="18" charset="0"/>
                <a:cs typeface="Times New Roman" pitchFamily="18" charset="0"/>
              </a:rPr>
              <a:t>Secretariatul</a:t>
            </a:r>
            <a:r>
              <a:rPr lang="en-US" sz="2400" dirty="0" smtClean="0">
                <a:effectLst>
                  <a:outerShdw blurRad="38100" dist="38100" dir="2700000" algn="tl">
                    <a:srgbClr val="000000">
                      <a:alpha val="43137"/>
                    </a:srgbClr>
                  </a:outerShdw>
                </a:effectLst>
                <a:latin typeface="Times New Roman" pitchFamily="18" charset="0"/>
                <a:cs typeface="Times New Roman" pitchFamily="18" charset="0"/>
              </a:rPr>
              <a:t> permanent al CNPDC</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a:p>
            <a:endParaRPr lang="ro-RO"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2000" b="1" dirty="0" smtClean="0">
                <a:latin typeface="Times New Roman" pitchFamily="18" charset="0"/>
                <a:cs typeface="Times New Roman" pitchFamily="18" charset="0"/>
              </a:rPr>
              <a:t>Hot</a:t>
            </a:r>
            <a:r>
              <a:rPr lang="ro-RO" sz="2000" b="1" dirty="0" smtClean="0">
                <a:latin typeface="Times New Roman" pitchFamily="18" charset="0"/>
                <a:cs typeface="Times New Roman" pitchFamily="18" charset="0"/>
              </a:rPr>
              <a:t>ărîrea Guvernului </a:t>
            </a:r>
            <a:r>
              <a:rPr lang="vi-VN" sz="2000" b="1" dirty="0" smtClean="0">
                <a:latin typeface="Times New Roman" pitchFamily="18" charset="0"/>
                <a:cs typeface="Times New Roman" pitchFamily="18" charset="0"/>
              </a:rPr>
              <a:t>nr. 409  din  09.04.98 </a:t>
            </a:r>
            <a:br>
              <a:rPr lang="vi-VN" sz="2000" b="1" dirty="0" smtClean="0">
                <a:latin typeface="Times New Roman" pitchFamily="18" charset="0"/>
                <a:cs typeface="Times New Roman" pitchFamily="18" charset="0"/>
              </a:rPr>
            </a:br>
            <a:r>
              <a:rPr lang="vi-VN" sz="2000" dirty="0" smtClean="0">
                <a:latin typeface="Times New Roman" pitchFamily="18" charset="0"/>
                <a:cs typeface="Times New Roman" pitchFamily="18" charset="0"/>
              </a:rPr>
              <a:t>Hotărîre privind aprobarea Regulamentului Consiliului Naţional pentru Protecţia Drepturilor Copilului </a:t>
            </a:r>
            <a:r>
              <a:rPr lang="ro-RO" sz="2000" dirty="0" smtClean="0">
                <a:latin typeface="Times New Roman" pitchFamily="18" charset="0"/>
                <a:cs typeface="Times New Roman" pitchFamily="18" charset="0"/>
              </a:rPr>
              <a:t/>
            </a:r>
            <a:br>
              <a:rPr lang="ro-RO" sz="2000" dirty="0" smtClean="0">
                <a:latin typeface="Times New Roman" pitchFamily="18" charset="0"/>
                <a:cs typeface="Times New Roman" pitchFamily="18" charset="0"/>
              </a:rPr>
            </a:br>
            <a:r>
              <a:rPr lang="vi-VN" sz="2000" i="1" dirty="0" smtClean="0">
                <a:latin typeface="Times New Roman" pitchFamily="18" charset="0"/>
                <a:cs typeface="Times New Roman" pitchFamily="18" charset="0"/>
              </a:rPr>
              <a:t>//Monitorul Oficial 60-61/518, 02.07.1998</a:t>
            </a:r>
            <a:r>
              <a:rPr lang="ro-RO" sz="2000" dirty="0" smtClean="0"/>
              <a:t/>
            </a:r>
            <a:br>
              <a:rPr lang="ro-RO" sz="2000" dirty="0" smtClean="0"/>
            </a:br>
            <a:endParaRPr lang="ro-RO" sz="2000" dirty="0"/>
          </a:p>
        </p:txBody>
      </p:sp>
      <p:sp>
        <p:nvSpPr>
          <p:cNvPr id="3" name="Content Placeholder 2"/>
          <p:cNvSpPr>
            <a:spLocks noGrp="1"/>
          </p:cNvSpPr>
          <p:nvPr>
            <p:ph idx="1"/>
          </p:nvPr>
        </p:nvSpPr>
        <p:spPr/>
        <p:txBody>
          <a:bodyPr>
            <a:normAutofit/>
          </a:bodyPr>
          <a:lstStyle/>
          <a:p>
            <a:endParaRPr lang="vi-VN" dirty="0" smtClean="0"/>
          </a:p>
          <a:p>
            <a:pPr>
              <a:buNone/>
            </a:pPr>
            <a:endParaRPr lang="vi-VN" dirty="0" smtClean="0"/>
          </a:p>
        </p:txBody>
      </p:sp>
      <p:graphicFrame>
        <p:nvGraphicFramePr>
          <p:cNvPr id="4" name="Table 3"/>
          <p:cNvGraphicFramePr>
            <a:graphicFrameLocks noGrp="1"/>
          </p:cNvGraphicFramePr>
          <p:nvPr/>
        </p:nvGraphicFramePr>
        <p:xfrm>
          <a:off x="179512" y="1397000"/>
          <a:ext cx="8784976" cy="3418840"/>
        </p:xfrm>
        <a:graphic>
          <a:graphicData uri="http://schemas.openxmlformats.org/drawingml/2006/table">
            <a:tbl>
              <a:tblPr firstRow="1" bandRow="1">
                <a:tableStyleId>{35758FB7-9AC5-4552-8A53-C91805E547FA}</a:tableStyleId>
              </a:tblPr>
              <a:tblGrid>
                <a:gridCol w="4392488"/>
                <a:gridCol w="4392488"/>
              </a:tblGrid>
              <a:tr h="370840">
                <a:tc>
                  <a:txBody>
                    <a:bodyPr/>
                    <a:lstStyle/>
                    <a:p>
                      <a:r>
                        <a:rPr lang="ro-RO" dirty="0" smtClean="0">
                          <a:latin typeface="Times New Roman" pitchFamily="18" charset="0"/>
                          <a:cs typeface="Times New Roman" pitchFamily="18" charset="0"/>
                        </a:rPr>
                        <a:t>CNPDC</a:t>
                      </a:r>
                      <a:endParaRPr lang="ro-RO" dirty="0">
                        <a:latin typeface="Times New Roman" pitchFamily="18" charset="0"/>
                        <a:cs typeface="Times New Roman" pitchFamily="18" charset="0"/>
                      </a:endParaRPr>
                    </a:p>
                  </a:txBody>
                  <a:tcPr/>
                </a:tc>
                <a:tc>
                  <a:txBody>
                    <a:bodyPr/>
                    <a:lstStyle/>
                    <a:p>
                      <a:r>
                        <a:rPr lang="ro-RO" dirty="0" smtClean="0">
                          <a:latin typeface="Times New Roman" pitchFamily="18" charset="0"/>
                          <a:cs typeface="Times New Roman" pitchFamily="18" charset="0"/>
                        </a:rPr>
                        <a:t>CR/MPDC</a:t>
                      </a:r>
                      <a:endParaRPr lang="ro-RO" dirty="0">
                        <a:latin typeface="Times New Roman" pitchFamily="18" charset="0"/>
                        <a:cs typeface="Times New Roman" pitchFamily="18" charset="0"/>
                      </a:endParaRPr>
                    </a:p>
                  </a:txBody>
                  <a:tcPr/>
                </a:tc>
              </a:tr>
              <a:tr h="37084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vi-VN" sz="1400" dirty="0" smtClean="0">
                          <a:latin typeface="Times New Roman" pitchFamily="18" charset="0"/>
                          <a:cs typeface="Times New Roman" pitchFamily="18" charset="0"/>
                        </a:rPr>
                        <a:t>1. Consiliul Naţional pentru Protecţia Drepturilor Copilului (în continuare – Consiliul) este organ guvernamental menit să asigure elaborarea şi implementarea politicilor de protecţie a drepturilor copilului şi familiei. </a:t>
                      </a:r>
                      <a:endParaRPr lang="ro-RO" sz="1400" dirty="0" smtClean="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vi-VN" sz="1400" dirty="0" smtClean="0">
                          <a:latin typeface="Times New Roman" pitchFamily="18" charset="0"/>
                          <a:cs typeface="Times New Roman" pitchFamily="18" charset="0"/>
                        </a:rPr>
                        <a:t>15. Organele autorităţilor publice locale creează consilii raionale, municipale şi locale pentru protecţia drepturilor copilului. </a:t>
                      </a:r>
                    </a:p>
                    <a:p>
                      <a:pPr algn="just"/>
                      <a:endParaRPr lang="ro-RO" sz="1400" dirty="0">
                        <a:latin typeface="Times New Roman" pitchFamily="18" charset="0"/>
                        <a:cs typeface="Times New Roman" pitchFamily="18" charset="0"/>
                      </a:endParaRPr>
                    </a:p>
                  </a:txBody>
                  <a:tcPr/>
                </a:tc>
              </a:tr>
              <a:tr h="370840">
                <a:tc>
                  <a:txBody>
                    <a:bodyPr/>
                    <a:lstStyle/>
                    <a:p>
                      <a:pPr algn="just"/>
                      <a:r>
                        <a:rPr lang="vi-VN" sz="1400" dirty="0" smtClean="0">
                          <a:latin typeface="Times New Roman" pitchFamily="18" charset="0"/>
                          <a:cs typeface="Times New Roman" pitchFamily="18" charset="0"/>
                        </a:rPr>
                        <a:t>2. Activitatea Consiliului se desfăşoară în baza Convenţiei ONU cu privire la drepturile copilului, Constituţiei Republicii Moldova, Legii privind drepturile copilului, altor acte normative în domeniu şi prezentului regulament. </a:t>
                      </a:r>
                    </a:p>
                  </a:txBody>
                  <a:tcPr/>
                </a:tc>
                <a:tc>
                  <a:txBody>
                    <a:bodyPr/>
                    <a:lstStyle/>
                    <a:p>
                      <a:pPr algn="just"/>
                      <a:r>
                        <a:rPr lang="vi-VN" sz="1400" dirty="0" smtClean="0">
                          <a:latin typeface="Times New Roman" pitchFamily="18" charset="0"/>
                          <a:cs typeface="Times New Roman" pitchFamily="18" charset="0"/>
                        </a:rPr>
                        <a:t>16. Consiliile raionale, municipale şi locale pentru protecţia drepturilor copilului activează în baza regulamentelor aprobate de organele care le-au instituit. </a:t>
                      </a:r>
                    </a:p>
                  </a:txBody>
                  <a:tcPr/>
                </a:tc>
              </a:tr>
              <a:tr h="926192">
                <a:tc>
                  <a:txBody>
                    <a:bodyPr/>
                    <a:lstStyle/>
                    <a:p>
                      <a:pPr algn="just"/>
                      <a:r>
                        <a:rPr lang="vi-VN" sz="1400" dirty="0" smtClean="0">
                          <a:latin typeface="Times New Roman" pitchFamily="18" charset="0"/>
                          <a:cs typeface="Times New Roman" pitchFamily="18" charset="0"/>
                        </a:rPr>
                        <a:t>3. Consiliul este constituit din reprezentanţi ai autorităţilor publice centrale şi locale, precum şi din reprezentanţi ai organismelor internaţionale şi organizaţiilor nonguvernamentale naţionale care activează în domeniu.</a:t>
                      </a:r>
                    </a:p>
                  </a:txBody>
                  <a:tcPr/>
                </a:tc>
                <a:tc>
                  <a:txBody>
                    <a:bodyPr/>
                    <a:lstStyle/>
                    <a:p>
                      <a:pPr algn="just"/>
                      <a:r>
                        <a:rPr lang="vi-VN" sz="1400" dirty="0" smtClean="0">
                          <a:latin typeface="Times New Roman" pitchFamily="18" charset="0"/>
                          <a:cs typeface="Times New Roman" pitchFamily="18" charset="0"/>
                        </a:rPr>
                        <a:t>17. Componenţa consiliilor raionale şi municipale se constituie din preşedinte, vicepreşedinte, secretar executiv şi membrii consiliilor. Secretarul executiv este şeful direcţiei/secţiei pentru protecţia drepturilor copilului.</a:t>
                      </a:r>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1800" b="1" dirty="0" smtClean="0">
                <a:latin typeface="Times New Roman" pitchFamily="18" charset="0"/>
                <a:cs typeface="Times New Roman" pitchFamily="18" charset="0"/>
              </a:rPr>
              <a:t>Hot</a:t>
            </a:r>
            <a:r>
              <a:rPr lang="ro-RO" sz="1800" b="1" dirty="0" smtClean="0">
                <a:latin typeface="Times New Roman" pitchFamily="18" charset="0"/>
                <a:cs typeface="Times New Roman" pitchFamily="18" charset="0"/>
              </a:rPr>
              <a:t>ărîrea Guvernului </a:t>
            </a:r>
            <a:r>
              <a:rPr lang="vi-VN" sz="1800" b="1" dirty="0" smtClean="0">
                <a:latin typeface="Times New Roman" pitchFamily="18" charset="0"/>
                <a:cs typeface="Times New Roman" pitchFamily="18" charset="0"/>
              </a:rPr>
              <a:t>nr. </a:t>
            </a:r>
            <a:r>
              <a:rPr lang="ro-RO" sz="1800" b="1" dirty="0" smtClean="0">
                <a:latin typeface="Times New Roman" pitchFamily="18" charset="0"/>
                <a:cs typeface="Times New Roman" pitchFamily="18" charset="0"/>
              </a:rPr>
              <a:t>1177</a:t>
            </a:r>
            <a:r>
              <a:rPr lang="vi-VN" sz="1800" b="1" dirty="0" smtClean="0">
                <a:latin typeface="Times New Roman" pitchFamily="18" charset="0"/>
                <a:cs typeface="Times New Roman" pitchFamily="18" charset="0"/>
              </a:rPr>
              <a:t>  din  </a:t>
            </a:r>
            <a:r>
              <a:rPr lang="ro-RO" sz="1800" b="1" dirty="0" smtClean="0">
                <a:latin typeface="Times New Roman" pitchFamily="18" charset="0"/>
                <a:cs typeface="Times New Roman" pitchFamily="18" charset="0"/>
              </a:rPr>
              <a:t>31</a:t>
            </a:r>
            <a:r>
              <a:rPr lang="vi-VN" sz="1800" b="1" dirty="0" smtClean="0">
                <a:latin typeface="Times New Roman" pitchFamily="18" charset="0"/>
                <a:cs typeface="Times New Roman" pitchFamily="18" charset="0"/>
              </a:rPr>
              <a:t>.</a:t>
            </a:r>
            <a:r>
              <a:rPr lang="ro-RO" sz="1800" b="1" dirty="0" smtClean="0">
                <a:latin typeface="Times New Roman" pitchFamily="18" charset="0"/>
                <a:cs typeface="Times New Roman" pitchFamily="18" charset="0"/>
              </a:rPr>
              <a:t>10</a:t>
            </a:r>
            <a:r>
              <a:rPr lang="vi-VN" sz="1800" b="1" dirty="0" smtClean="0">
                <a:latin typeface="Times New Roman" pitchFamily="18" charset="0"/>
                <a:cs typeface="Times New Roman" pitchFamily="18" charset="0"/>
              </a:rPr>
              <a:t>.</a:t>
            </a:r>
            <a:r>
              <a:rPr lang="ro-RO" sz="1800" b="1" dirty="0" smtClean="0">
                <a:latin typeface="Times New Roman" pitchFamily="18" charset="0"/>
                <a:cs typeface="Times New Roman" pitchFamily="18" charset="0"/>
              </a:rPr>
              <a:t>07</a:t>
            </a:r>
            <a:r>
              <a:rPr lang="vi-VN" sz="1800" b="1" dirty="0" smtClean="0">
                <a:latin typeface="Times New Roman" pitchFamily="18" charset="0"/>
                <a:cs typeface="Times New Roman" pitchFamily="18" charset="0"/>
              </a:rPr>
              <a:t> </a:t>
            </a:r>
            <a:br>
              <a:rPr lang="vi-VN" sz="1800" b="1" dirty="0" smtClean="0">
                <a:latin typeface="Times New Roman" pitchFamily="18" charset="0"/>
                <a:cs typeface="Times New Roman" pitchFamily="18" charset="0"/>
              </a:rPr>
            </a:br>
            <a:r>
              <a:rPr lang="vi-VN" sz="1800" b="1" dirty="0" smtClean="0">
                <a:latin typeface="Times New Roman" pitchFamily="18" charset="0"/>
                <a:cs typeface="Times New Roman" pitchFamily="18" charset="0"/>
              </a:rPr>
              <a:t>cu privire la instituirea Comisiei pentru protecţia copilului aflat în dificultate şi aprobarea Regulamentului-cadru de activitate a acesteia </a:t>
            </a:r>
            <a:br>
              <a:rPr lang="vi-VN" sz="1800" b="1" dirty="0" smtClean="0">
                <a:latin typeface="Times New Roman" pitchFamily="18" charset="0"/>
                <a:cs typeface="Times New Roman" pitchFamily="18" charset="0"/>
              </a:rPr>
            </a:br>
            <a:r>
              <a:rPr lang="vi-VN" sz="1800" b="1" i="1" dirty="0" smtClean="0">
                <a:latin typeface="Times New Roman" pitchFamily="18" charset="0"/>
                <a:cs typeface="Times New Roman" pitchFamily="18" charset="0"/>
              </a:rPr>
              <a:t>//</a:t>
            </a:r>
            <a:r>
              <a:rPr lang="vi-VN" sz="1800" b="1" i="1" dirty="0">
                <a:latin typeface="Times New Roman" pitchFamily="18" charset="0"/>
                <a:cs typeface="Times New Roman" pitchFamily="18" charset="0"/>
              </a:rPr>
              <a:t>Monitorul Oficial 178-179/1248, 16.11.2007</a:t>
            </a:r>
            <a:endParaRPr lang="ro-RO" sz="18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endParaRPr lang="vi-VN" b="1" dirty="0" smtClean="0"/>
          </a:p>
          <a:p>
            <a:pPr>
              <a:buNone/>
            </a:pPr>
            <a:r>
              <a:rPr lang="en-US" sz="1800" b="1" dirty="0" smtClean="0">
                <a:latin typeface="+mj-lt"/>
              </a:rPr>
              <a:t>1.</a:t>
            </a:r>
            <a:r>
              <a:rPr lang="en-US" sz="1800" dirty="0" smtClean="0">
                <a:latin typeface="+mj-lt"/>
              </a:rPr>
              <a:t> </a:t>
            </a:r>
            <a:r>
              <a:rPr lang="vi-VN" sz="1800" dirty="0" smtClean="0">
                <a:latin typeface="+mj-lt"/>
              </a:rPr>
              <a:t>Se </a:t>
            </a:r>
            <a:r>
              <a:rPr lang="vi-VN" sz="1800" dirty="0" smtClean="0">
                <a:latin typeface="+mj-lt"/>
              </a:rPr>
              <a:t>instituie, în cadrul autorităţii administraţiei publice locale de nivelul al doilea/municipiului Bălţi, Comisia pentru protecţia copilului aflat în dificultate, subordonată Consiliului raional/municipal.</a:t>
            </a:r>
            <a:endParaRPr lang="en-US" sz="1800" dirty="0" smtClean="0">
              <a:latin typeface="+mj-lt"/>
            </a:endParaRPr>
          </a:p>
          <a:p>
            <a:pPr>
              <a:buAutoNum type="arabicPeriod"/>
            </a:pPr>
            <a:endParaRPr lang="en-US" sz="1800" dirty="0" smtClean="0">
              <a:latin typeface="+mj-lt"/>
            </a:endParaRPr>
          </a:p>
          <a:p>
            <a:pPr>
              <a:buNone/>
            </a:pPr>
            <a:r>
              <a:rPr lang="vi-VN" sz="1800" b="1" dirty="0" smtClean="0">
                <a:latin typeface="+mj-lt"/>
              </a:rPr>
              <a:t>4.</a:t>
            </a:r>
            <a:r>
              <a:rPr lang="vi-VN" sz="1800" dirty="0" smtClean="0">
                <a:latin typeface="+mj-lt"/>
              </a:rPr>
              <a:t> Comisia are următoarele obiective: </a:t>
            </a:r>
          </a:p>
          <a:p>
            <a:pPr>
              <a:buNone/>
            </a:pPr>
            <a:r>
              <a:rPr lang="vi-VN" sz="1800" dirty="0" smtClean="0">
                <a:latin typeface="+mj-lt"/>
              </a:rPr>
              <a:t>a) garantarea şi promovarea bunăstării copilului, asigurarea dreptului copilului de a creşte într-un mediu familial, ţinînd seama, în primul rînd, de interesul superior al copilului, pentru a-i asigura o dezvoltare armonioasă din punct de vedere emoţional, intelectual şi fizic; </a:t>
            </a:r>
          </a:p>
          <a:p>
            <a:pPr>
              <a:buNone/>
            </a:pPr>
            <a:r>
              <a:rPr lang="vi-VN" sz="1800" dirty="0" smtClean="0">
                <a:latin typeface="+mj-lt"/>
              </a:rPr>
              <a:t>b) asigurarea alegerii formei optimale de îngrijire a fiecărui copil aflat în dificultate, cu accent pe serviciile de tip familial, plasamentul într-un serviciu de tip rezidenţial, aceasta fiind măsura finală de protecţie a copilului. </a:t>
            </a:r>
            <a:endParaRPr lang="en-US" sz="1800" dirty="0" smtClean="0">
              <a:latin typeface="+mj-lt"/>
            </a:endParaRPr>
          </a:p>
          <a:p>
            <a:pPr>
              <a:buNone/>
            </a:pPr>
            <a:r>
              <a:rPr lang="vi-VN" sz="1800" b="1" dirty="0" smtClean="0">
                <a:latin typeface="Times New Roman" pitchFamily="18" charset="0"/>
                <a:cs typeface="Times New Roman" pitchFamily="18" charset="0"/>
              </a:rPr>
              <a:t>18</a:t>
            </a:r>
            <a:r>
              <a:rPr lang="vi-VN" sz="1800" dirty="0" smtClean="0">
                <a:latin typeface="Times New Roman" pitchFamily="18" charset="0"/>
                <a:cs typeface="Times New Roman" pitchFamily="18" charset="0"/>
              </a:rPr>
              <a:t>.Şedinţele </a:t>
            </a:r>
            <a:r>
              <a:rPr lang="vi-VN" sz="1800" dirty="0" smtClean="0">
                <a:latin typeface="Times New Roman" pitchFamily="18" charset="0"/>
                <a:cs typeface="Times New Roman" pitchFamily="18" charset="0"/>
              </a:rPr>
              <a:t>Comisiei nu sînt publice. Comisia poate să admită prezenţa la şedinţă şi a altor persoane decît cele informate, dacă consideră că prezenţa lor este utilă. La şedinţa Comisiei, dacă este necesar, pot fi invitate următoarele persoane /specialişti: specialistul din cadrul Direcţiei generale învăţămînt, tineret şi sport, specialistul pentru minori şi moravuri din Comisariatul de poliţie, asistentul social sau reprezentantul autorităţii unităţii administrativ-teritoriale respective. </a:t>
            </a:r>
          </a:p>
          <a:p>
            <a:endParaRPr lang="vi-VN" sz="1800" dirty="0" smtClean="0">
              <a:latin typeface="+mj-lt"/>
            </a:endParaRPr>
          </a:p>
          <a:p>
            <a:pPr>
              <a:buAutoNum type="arabicPeriod"/>
            </a:pPr>
            <a:endParaRPr lang="vi-VN" sz="1800" dirty="0" smtClean="0">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0"/>
          <a:ext cx="9144000" cy="6858000"/>
        </p:xfrm>
        <a:graphic>
          <a:graphicData uri="http://schemas.openxmlformats.org/drawingml/2006/table">
            <a:tbl>
              <a:tblPr firstRow="1" bandRow="1">
                <a:tableStyleId>{35758FB7-9AC5-4552-8A53-C91805E547FA}</a:tableStyleId>
              </a:tblPr>
              <a:tblGrid>
                <a:gridCol w="4283968"/>
                <a:gridCol w="4860032"/>
              </a:tblGrid>
              <a:tr h="391886">
                <a:tc>
                  <a:txBody>
                    <a:bodyPr/>
                    <a:lstStyle/>
                    <a:p>
                      <a:r>
                        <a:rPr lang="ro-RO" dirty="0" smtClean="0">
                          <a:latin typeface="Times New Roman" pitchFamily="18" charset="0"/>
                          <a:cs typeface="Times New Roman" pitchFamily="18" charset="0"/>
                        </a:rPr>
                        <a:t>CR/MPDC</a:t>
                      </a:r>
                      <a:endParaRPr lang="ro-RO" dirty="0">
                        <a:latin typeface="Times New Roman" pitchFamily="18" charset="0"/>
                        <a:cs typeface="Times New Roman" pitchFamily="18" charset="0"/>
                      </a:endParaRPr>
                    </a:p>
                  </a:txBody>
                  <a:tcPr/>
                </a:tc>
                <a:tc>
                  <a:txBody>
                    <a:bodyPr/>
                    <a:lstStyle/>
                    <a:p>
                      <a:r>
                        <a:rPr lang="ro-RO" dirty="0" smtClean="0">
                          <a:latin typeface="Times New Roman" pitchFamily="18" charset="0"/>
                          <a:cs typeface="Times New Roman" pitchFamily="18" charset="0"/>
                        </a:rPr>
                        <a:t>CPPCAD</a:t>
                      </a:r>
                      <a:endParaRPr lang="ro-RO" dirty="0">
                        <a:latin typeface="Times New Roman" pitchFamily="18" charset="0"/>
                        <a:cs typeface="Times New Roman" pitchFamily="18" charset="0"/>
                      </a:endParaRPr>
                    </a:p>
                  </a:txBody>
                  <a:tcPr/>
                </a:tc>
              </a:tr>
              <a:tr h="6466114">
                <a:tc>
                  <a:txBody>
                    <a:bodyPr/>
                    <a:lstStyle/>
                    <a:p>
                      <a:r>
                        <a:rPr lang="vi-VN" sz="1600" dirty="0" smtClean="0">
                          <a:latin typeface="Times New Roman" pitchFamily="18" charset="0"/>
                          <a:cs typeface="Times New Roman" pitchFamily="18" charset="0"/>
                        </a:rPr>
                        <a:t>19. Atribuţiile principale ale consiliilor raionale, municipale şi locale pentru protecţia drepturilor copilului sînt: </a:t>
                      </a:r>
                    </a:p>
                    <a:p>
                      <a:r>
                        <a:rPr lang="vi-VN" sz="1600" dirty="0" smtClean="0">
                          <a:latin typeface="Times New Roman" pitchFamily="18" charset="0"/>
                          <a:cs typeface="Times New Roman" pitchFamily="18" charset="0"/>
                        </a:rPr>
                        <a:t>realizarea implementării strategiilor şi programelor naţionale de protecţie a drepturilor copilului şi familiei; </a:t>
                      </a:r>
                    </a:p>
                    <a:p>
                      <a:r>
                        <a:rPr lang="vi-VN" sz="1600" dirty="0" smtClean="0">
                          <a:latin typeface="Times New Roman" pitchFamily="18" charset="0"/>
                          <a:cs typeface="Times New Roman" pitchFamily="18" charset="0"/>
                        </a:rPr>
                        <a:t>elaborarea programelor locale şi a planurilor de acţiuni privind protecţia drepturilor copilului şi familiei; </a:t>
                      </a:r>
                    </a:p>
                    <a:p>
                      <a:r>
                        <a:rPr lang="vi-VN" sz="1600" dirty="0" smtClean="0">
                          <a:latin typeface="Times New Roman" pitchFamily="18" charset="0"/>
                          <a:cs typeface="Times New Roman" pitchFamily="18" charset="0"/>
                        </a:rPr>
                        <a:t>coordonarea activităţilor structurilor locale în vederea susţinerii copilului şi familiei; </a:t>
                      </a:r>
                    </a:p>
                    <a:p>
                      <a:r>
                        <a:rPr lang="vi-VN" sz="1600" dirty="0" smtClean="0">
                          <a:latin typeface="Times New Roman" pitchFamily="18" charset="0"/>
                          <a:cs typeface="Times New Roman" pitchFamily="18" charset="0"/>
                        </a:rPr>
                        <a:t>evaluarea condiţiilor de dezvoltare şi educaţie a copiilor şi adolescenţilor în instituţiile medicale, de îngrijire şi educaţie, în locurile de detenţie preventivă, penitenciare, precum şi a condiţiilor de muncă ale minorilor la întreprinderi, indiferent de tipul de proprietate; </a:t>
                      </a:r>
                    </a:p>
                    <a:p>
                      <a:r>
                        <a:rPr lang="vi-VN" sz="1600" dirty="0" smtClean="0">
                          <a:latin typeface="Times New Roman" pitchFamily="18" charset="0"/>
                          <a:cs typeface="Times New Roman" pitchFamily="18" charset="0"/>
                        </a:rPr>
                        <a:t>monitorizarea serviciilor acordate copilului şi familiei de către comunitate şi structurile publice pentru protecţie, dezvoltare şi educaţie; </a:t>
                      </a:r>
                    </a:p>
                    <a:p>
                      <a:r>
                        <a:rPr lang="vi-VN" sz="1600" dirty="0" smtClean="0">
                          <a:latin typeface="Times New Roman" pitchFamily="18" charset="0"/>
                          <a:cs typeface="Times New Roman" pitchFamily="18" charset="0"/>
                        </a:rPr>
                        <a:t>examinarea cazurilor de încălcare a drepturilor copilului de către persoanele fizice şi juridice; </a:t>
                      </a:r>
                    </a:p>
                    <a:p>
                      <a:r>
                        <a:rPr lang="vi-VN" sz="1600" dirty="0" smtClean="0">
                          <a:latin typeface="Times New Roman" pitchFamily="18" charset="0"/>
                          <a:cs typeface="Times New Roman" pitchFamily="18" charset="0"/>
                        </a:rPr>
                        <a:t>examinarea cazurilor minorilor delincvenţi şi ale părinţilor ce nu-şi îndeplinesc obligaţiunile părinteşti. </a:t>
                      </a:r>
                      <a:endParaRPr lang="ro-RO" sz="1600" dirty="0">
                        <a:latin typeface="Times New Roman" pitchFamily="18" charset="0"/>
                        <a:cs typeface="Times New Roman" pitchFamily="18" charset="0"/>
                      </a:endParaRPr>
                    </a:p>
                  </a:txBody>
                  <a:tcPr/>
                </a:tc>
                <a:tc>
                  <a:txBody>
                    <a:bodyPr/>
                    <a:lstStyle/>
                    <a:p>
                      <a:r>
                        <a:rPr lang="vi-VN" sz="1600" dirty="0" smtClean="0">
                          <a:latin typeface="Times New Roman" pitchFamily="18" charset="0"/>
                          <a:cs typeface="Times New Roman" pitchFamily="18" charset="0"/>
                        </a:rPr>
                        <a:t>5. Pentru realizarea obiectivelor trasate, Comisia se învesteşte cu următoarele atribuţii: </a:t>
                      </a:r>
                    </a:p>
                    <a:p>
                      <a:r>
                        <a:rPr lang="vi-VN" sz="1600" dirty="0" smtClean="0">
                          <a:latin typeface="Times New Roman" pitchFamily="18" charset="0"/>
                          <a:cs typeface="Times New Roman" pitchFamily="18" charset="0"/>
                        </a:rPr>
                        <a:t>a) monitorizarea respectării prevederilor actelor normative, în cazul recomandării de a plasa copilul aflat în dificultate în serviciile de tip familial, apropiat mediului familial, sau în serviciile de tip rezidenţial; </a:t>
                      </a:r>
                    </a:p>
                    <a:p>
                      <a:r>
                        <a:rPr lang="vi-VN" sz="1600" dirty="0" smtClean="0">
                          <a:latin typeface="Times New Roman" pitchFamily="18" charset="0"/>
                          <a:cs typeface="Times New Roman" pitchFamily="18" charset="0"/>
                        </a:rPr>
                        <a:t>b) plasarea copilului în familia asistenţilor parentali profesionişti, în conformitate cu Regulamentul cu privire la serviciul de asistenţă parentală profesionistă. Comisia examinează, doar cu titlu de excepţie, cazurile de reintegrare a copilului din serviciile de asistenţă parentală profesionistă şi serviciile de îngrijire rezidenţială în familia biologică sau în cea extinsă; </a:t>
                      </a:r>
                    </a:p>
                    <a:p>
                      <a:r>
                        <a:rPr lang="vi-VN" sz="1600" dirty="0" smtClean="0">
                          <a:latin typeface="Times New Roman" pitchFamily="18" charset="0"/>
                          <a:cs typeface="Times New Roman" pitchFamily="18" charset="0"/>
                        </a:rPr>
                        <a:t>c) informarea Consiliului raional/municipal despre necesitatea dezvoltării serviciilor noi de protecţie a copilului sau extinderii celor existente; </a:t>
                      </a:r>
                    </a:p>
                    <a:p>
                      <a:r>
                        <a:rPr lang="vi-VN" sz="1600" dirty="0" smtClean="0">
                          <a:latin typeface="Times New Roman" pitchFamily="18" charset="0"/>
                          <a:cs typeface="Times New Roman" pitchFamily="18" charset="0"/>
                        </a:rPr>
                        <a:t>d) monitorizarea serviciilor prestate copiilor aflaţi în dificultate; </a:t>
                      </a:r>
                    </a:p>
                    <a:p>
                      <a:r>
                        <a:rPr lang="vi-VN" sz="1600" dirty="0" smtClean="0">
                          <a:latin typeface="Times New Roman" pitchFamily="18" charset="0"/>
                          <a:cs typeface="Times New Roman" pitchFamily="18" charset="0"/>
                        </a:rPr>
                        <a:t>e) înscrierea într-un registru special a organizaţiilor neguvernamentale care prestează servicii de protecţie a copilului în respectiva unitate administrativ-teritorială; </a:t>
                      </a:r>
                    </a:p>
                    <a:p>
                      <a:r>
                        <a:rPr lang="vi-VN" sz="1600" dirty="0" smtClean="0">
                          <a:latin typeface="Times New Roman" pitchFamily="18" charset="0"/>
                          <a:cs typeface="Times New Roman" pitchFamily="18" charset="0"/>
                        </a:rPr>
                        <a:t>f) recepţionarea plîngerilor ce ţin de protecţia copilului aflat în dificultate în diferite tipuri de servicii de îngrijire, examinarea şi, după caz, readresarea lor pentru examinare autorităţii tutelare, monitorizarea examinării plîngerilor în cauză; </a:t>
                      </a: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5496" y="0"/>
          <a:ext cx="9108504" cy="6804586"/>
        </p:xfrm>
        <a:graphic>
          <a:graphicData uri="http://schemas.openxmlformats.org/drawingml/2006/table">
            <a:tbl>
              <a:tblPr firstRow="1" bandRow="1">
                <a:tableStyleId>{35758FB7-9AC5-4552-8A53-C91805E547FA}</a:tableStyleId>
              </a:tblPr>
              <a:tblGrid>
                <a:gridCol w="5328592"/>
                <a:gridCol w="3779912"/>
              </a:tblGrid>
              <a:tr h="332656">
                <a:tc>
                  <a:txBody>
                    <a:bodyPr/>
                    <a:lstStyle/>
                    <a:p>
                      <a:r>
                        <a:rPr lang="en-US" sz="1600" dirty="0" err="1" smtClean="0">
                          <a:latin typeface="Times New Roman" pitchFamily="18" charset="0"/>
                          <a:cs typeface="Times New Roman" pitchFamily="18" charset="0"/>
                        </a:rPr>
                        <a:t>Secretariatul</a:t>
                      </a:r>
                      <a:r>
                        <a:rPr lang="en-US" sz="1600" dirty="0" smtClean="0">
                          <a:latin typeface="Times New Roman" pitchFamily="18" charset="0"/>
                          <a:cs typeface="Times New Roman" pitchFamily="18" charset="0"/>
                        </a:rPr>
                        <a:t> CNPDC</a:t>
                      </a:r>
                      <a:endParaRPr lang="ro-RO" sz="16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600" dirty="0" smtClean="0">
                          <a:latin typeface="Times New Roman" pitchFamily="18" charset="0"/>
                          <a:cs typeface="Times New Roman" pitchFamily="18" charset="0"/>
                        </a:rPr>
                        <a:t>CPPCAD</a:t>
                      </a:r>
                    </a:p>
                    <a:p>
                      <a:endParaRPr lang="ro-RO" sz="1600" dirty="0">
                        <a:latin typeface="Times New Roman" pitchFamily="18" charset="0"/>
                        <a:cs typeface="Times New Roman" pitchFamily="18" charset="0"/>
                      </a:endParaRPr>
                    </a:p>
                  </a:txBody>
                  <a:tcPr/>
                </a:tc>
              </a:tr>
              <a:tr h="6225466">
                <a:tc>
                  <a:txBody>
                    <a:bodyPr/>
                    <a:lstStyle/>
                    <a:p>
                      <a:r>
                        <a:rPr lang="ro-RO" sz="1600" kern="1200" dirty="0" smtClean="0">
                          <a:latin typeface="Times New Roman" pitchFamily="18" charset="0"/>
                          <a:cs typeface="Times New Roman" pitchFamily="18" charset="0"/>
                        </a:rPr>
                        <a:t>REGULAMENTUL</a:t>
                      </a:r>
                      <a:r>
                        <a:rPr lang="en-US" sz="1600" kern="1200" baseline="0" dirty="0" smtClean="0">
                          <a:latin typeface="Times New Roman" pitchFamily="18" charset="0"/>
                          <a:cs typeface="Times New Roman" pitchFamily="18" charset="0"/>
                        </a:rPr>
                        <a:t> </a:t>
                      </a:r>
                      <a:r>
                        <a:rPr lang="ro-RO" sz="1600" kern="1200" dirty="0" smtClean="0">
                          <a:latin typeface="Times New Roman" pitchFamily="18" charset="0"/>
                          <a:cs typeface="Times New Roman" pitchFamily="18" charset="0"/>
                        </a:rPr>
                        <a:t>privind organizarea şi funcţionarea</a:t>
                      </a:r>
                      <a:r>
                        <a:rPr lang="en-US" sz="1600" kern="1200" baseline="0" dirty="0" smtClean="0">
                          <a:latin typeface="Times New Roman" pitchFamily="18" charset="0"/>
                          <a:cs typeface="Times New Roman" pitchFamily="18" charset="0"/>
                        </a:rPr>
                        <a:t> </a:t>
                      </a:r>
                      <a:r>
                        <a:rPr lang="ro-RO" sz="1600" kern="1200" dirty="0" smtClean="0">
                          <a:latin typeface="Times New Roman" pitchFamily="18" charset="0"/>
                          <a:cs typeface="Times New Roman" pitchFamily="18" charset="0"/>
                        </a:rPr>
                        <a:t>Secretariatului permanent al </a:t>
                      </a:r>
                      <a:r>
                        <a:rPr lang="en-US" sz="1600" kern="1200" dirty="0" smtClean="0">
                          <a:latin typeface="Times New Roman" pitchFamily="18" charset="0"/>
                          <a:cs typeface="Times New Roman" pitchFamily="18" charset="0"/>
                        </a:rPr>
                        <a:t>C</a:t>
                      </a:r>
                      <a:r>
                        <a:rPr lang="ro-RO" sz="1600" kern="1200" dirty="0" smtClean="0">
                          <a:latin typeface="Times New Roman" pitchFamily="18" charset="0"/>
                          <a:cs typeface="Times New Roman" pitchFamily="18" charset="0"/>
                        </a:rPr>
                        <a:t>onsiliului Național pentru Protecția Drepturilor Copilului</a:t>
                      </a:r>
                      <a:r>
                        <a:rPr lang="en-US" sz="1600" kern="1200" dirty="0" smtClean="0">
                          <a:latin typeface="Times New Roman" pitchFamily="18" charset="0"/>
                          <a:cs typeface="Times New Roman" pitchFamily="18" charset="0"/>
                        </a:rPr>
                        <a:t>:</a:t>
                      </a:r>
                      <a:r>
                        <a:rPr lang="en-US" sz="1600" kern="1200" baseline="0" dirty="0" smtClean="0">
                          <a:latin typeface="Times New Roman" pitchFamily="18" charset="0"/>
                          <a:cs typeface="Times New Roman" pitchFamily="18" charset="0"/>
                        </a:rPr>
                        <a:t> </a:t>
                      </a:r>
                    </a:p>
                    <a:p>
                      <a:endParaRPr lang="en-US" sz="1600" b="1" kern="1200" baseline="0" dirty="0" smtClean="0">
                        <a:latin typeface="Times New Roman" pitchFamily="18" charset="0"/>
                        <a:cs typeface="Times New Roman" pitchFamily="18" charset="0"/>
                      </a:endParaRPr>
                    </a:p>
                    <a:p>
                      <a:pPr lvl="0"/>
                      <a:r>
                        <a:rPr lang="en-US" sz="1600" b="1" kern="1200" baseline="0" dirty="0" err="1" smtClean="0">
                          <a:latin typeface="Times New Roman" pitchFamily="18" charset="0"/>
                          <a:cs typeface="Times New Roman" pitchFamily="18" charset="0"/>
                        </a:rPr>
                        <a:t>Obiectiv</a:t>
                      </a:r>
                      <a:r>
                        <a:rPr lang="en-US" sz="1600" b="1" kern="1200" baseline="0" dirty="0" smtClean="0">
                          <a:latin typeface="Times New Roman" pitchFamily="18" charset="0"/>
                          <a:cs typeface="Times New Roman" pitchFamily="18" charset="0"/>
                        </a:rPr>
                        <a:t> 3 </a:t>
                      </a:r>
                      <a:r>
                        <a:rPr lang="ro-RO" sz="1600" b="1" kern="1200" dirty="0" smtClean="0">
                          <a:latin typeface="Times New Roman" pitchFamily="18" charset="0"/>
                          <a:cs typeface="Times New Roman" pitchFamily="18" charset="0"/>
                        </a:rPr>
                        <a:t>monitorizarea activităţii structurilor locale (Consiliile raionale pentru protecţia drepturilor copilului) în implementarea politicilor naţionale în domeniul protecţiei copilului şi familiei;</a:t>
                      </a:r>
                    </a:p>
                    <a:p>
                      <a:pPr marL="6350" lvl="1" indent="0">
                        <a:tabLst>
                          <a:tab pos="179388" algn="l"/>
                        </a:tabLst>
                      </a:pPr>
                      <a:r>
                        <a:rPr lang="en-US" sz="1600" kern="1200" dirty="0" smtClean="0">
                          <a:latin typeface="Times New Roman" pitchFamily="18" charset="0"/>
                          <a:cs typeface="Times New Roman" pitchFamily="18" charset="0"/>
                        </a:rPr>
                        <a:t>3.1 </a:t>
                      </a:r>
                      <a:r>
                        <a:rPr lang="ro-RO" sz="1600" kern="1200" dirty="0" smtClean="0">
                          <a:latin typeface="Times New Roman" pitchFamily="18" charset="0"/>
                          <a:cs typeface="Times New Roman" pitchFamily="18" charset="0"/>
                        </a:rPr>
                        <a:t>monitorizează implementarea politicilor în domeniul protecției drepturilor copilului , deciziilor şedinţelor CNPDC, altor hotărâri decizionale și recomandări</a:t>
                      </a:r>
                    </a:p>
                    <a:p>
                      <a:pPr marL="6350" lvl="1" indent="0">
                        <a:tabLst>
                          <a:tab pos="179388" algn="l"/>
                        </a:tabLst>
                      </a:pPr>
                      <a:r>
                        <a:rPr lang="en-US" sz="1600" kern="1200" dirty="0" smtClean="0">
                          <a:latin typeface="Times New Roman" pitchFamily="18" charset="0"/>
                          <a:cs typeface="Times New Roman" pitchFamily="18" charset="0"/>
                        </a:rPr>
                        <a:t>3.2 </a:t>
                      </a:r>
                      <a:r>
                        <a:rPr lang="ro-RO" sz="1600" kern="1200" dirty="0" smtClean="0">
                          <a:latin typeface="Times New Roman" pitchFamily="18" charset="0"/>
                          <a:cs typeface="Times New Roman" pitchFamily="18" charset="0"/>
                        </a:rPr>
                        <a:t>examinează adresările persoanelor fizice și juridice cu tangență la problema protecției drepturilor copilului, formulînd indicații ale președintelui CNPDC, Guvernului, Cancelariei de Stat către ministerele de resort, autoritățile administrației publice locale;</a:t>
                      </a:r>
                    </a:p>
                    <a:p>
                      <a:pPr marL="6350" lvl="1" indent="0">
                        <a:tabLst>
                          <a:tab pos="179388" algn="l"/>
                        </a:tabLst>
                      </a:pPr>
                      <a:r>
                        <a:rPr lang="en-US" sz="1600" kern="1200" dirty="0" smtClean="0">
                          <a:latin typeface="Times New Roman" pitchFamily="18" charset="0"/>
                          <a:cs typeface="Times New Roman" pitchFamily="18" charset="0"/>
                        </a:rPr>
                        <a:t>3.3 </a:t>
                      </a:r>
                      <a:r>
                        <a:rPr lang="ro-RO" sz="1600" kern="1200" dirty="0" smtClean="0">
                          <a:latin typeface="Times New Roman" pitchFamily="18" charset="0"/>
                          <a:cs typeface="Times New Roman" pitchFamily="18" charset="0"/>
                        </a:rPr>
                        <a:t>examinează demersurile şi petiţiile care abordează subiecte din domeniul de competenţă şi formulează răspunsurile de rigoare;</a:t>
                      </a:r>
                    </a:p>
                    <a:p>
                      <a:pPr marL="6350" lvl="1" indent="0">
                        <a:tabLst>
                          <a:tab pos="179388" algn="l"/>
                        </a:tabLst>
                      </a:pPr>
                      <a:r>
                        <a:rPr lang="en-US" sz="1600" kern="1200" dirty="0" smtClean="0">
                          <a:latin typeface="Times New Roman" pitchFamily="18" charset="0"/>
                          <a:cs typeface="Times New Roman" pitchFamily="18" charset="0"/>
                        </a:rPr>
                        <a:t>3.4 </a:t>
                      </a:r>
                      <a:r>
                        <a:rPr lang="ro-RO" sz="1600" kern="1200" dirty="0" smtClean="0">
                          <a:latin typeface="Times New Roman" pitchFamily="18" charset="0"/>
                          <a:cs typeface="Times New Roman" pitchFamily="18" charset="0"/>
                        </a:rPr>
                        <a:t>desfăşoară vizite de lucru în scopul monitorizării activităţii structurilor locale responsabile de domeniul protecţiei copilului</a:t>
                      </a:r>
                      <a:endParaRPr lang="ro-RO" sz="1600" kern="1200" dirty="0" smtClean="0">
                        <a:solidFill>
                          <a:schemeClr val="dk1"/>
                        </a:solidFill>
                        <a:latin typeface="Times New Roman" pitchFamily="18" charset="0"/>
                        <a:ea typeface="+mn-ea"/>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itchFamily="18" charset="0"/>
                          <a:cs typeface="Times New Roman" pitchFamily="18" charset="0"/>
                        </a:rPr>
                        <a:t>5 g)</a:t>
                      </a:r>
                      <a:r>
                        <a:rPr lang="en-US" sz="1600" baseline="0" dirty="0" smtClean="0">
                          <a:latin typeface="Times New Roman" pitchFamily="18" charset="0"/>
                          <a:cs typeface="Times New Roman" pitchFamily="18" charset="0"/>
                        </a:rPr>
                        <a:t> </a:t>
                      </a:r>
                      <a:r>
                        <a:rPr lang="vi-VN" sz="1600" kern="1200" dirty="0" smtClean="0">
                          <a:latin typeface="Times New Roman" pitchFamily="18" charset="0"/>
                          <a:cs typeface="Times New Roman" pitchFamily="18" charset="0"/>
                        </a:rPr>
                        <a:t>prezentarea rapoartelor trimestriale Consiliului raional/municipal şi anual - Ministerului Muncii, Protecţiei Sociale şi Familiei.</a:t>
                      </a:r>
                    </a:p>
                    <a:p>
                      <a:endParaRPr lang="ro-RO" sz="16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600200"/>
          <a:ext cx="8229600" cy="3322320"/>
        </p:xfrm>
        <a:graphic>
          <a:graphicData uri="http://schemas.openxmlformats.org/drawingml/2006/table">
            <a:tbl>
              <a:tblPr firstRow="1" bandRow="1">
                <a:tableStyleId>{35758FB7-9AC5-4552-8A53-C91805E547FA}</a:tableStyleId>
              </a:tblPr>
              <a:tblGrid>
                <a:gridCol w="4114800"/>
                <a:gridCol w="4114800"/>
              </a:tblGrid>
              <a:tr h="370840">
                <a:tc>
                  <a:txBody>
                    <a:bodyPr/>
                    <a:lstStyle/>
                    <a:p>
                      <a:r>
                        <a:rPr lang="en-US" sz="2000" dirty="0" smtClean="0">
                          <a:latin typeface="Times New Roman" pitchFamily="18" charset="0"/>
                          <a:cs typeface="Times New Roman" pitchFamily="18" charset="0"/>
                        </a:rPr>
                        <a:t>CNPDC</a:t>
                      </a:r>
                      <a:endParaRPr lang="ro-RO" sz="2000" dirty="0">
                        <a:latin typeface="Times New Roman" pitchFamily="18" charset="0"/>
                        <a:cs typeface="Times New Roman" pitchFamily="18" charset="0"/>
                      </a:endParaRPr>
                    </a:p>
                  </a:txBody>
                  <a:tcPr/>
                </a:tc>
                <a:tc>
                  <a:txBody>
                    <a:bodyPr/>
                    <a:lstStyle/>
                    <a:p>
                      <a:r>
                        <a:rPr lang="en-US" sz="2000" dirty="0" smtClean="0">
                          <a:latin typeface="Times New Roman" pitchFamily="18" charset="0"/>
                          <a:cs typeface="Times New Roman" pitchFamily="18" charset="0"/>
                        </a:rPr>
                        <a:t>CR/MPDC</a:t>
                      </a:r>
                      <a:endParaRPr lang="ro-RO" sz="2000" dirty="0">
                        <a:latin typeface="Times New Roman" pitchFamily="18" charset="0"/>
                        <a:cs typeface="Times New Roman" pitchFamily="18" charset="0"/>
                      </a:endParaRPr>
                    </a:p>
                  </a:txBody>
                  <a:tcPr/>
                </a:tc>
              </a:tr>
              <a:tr h="370840">
                <a:tc>
                  <a:txBody>
                    <a:bodyPr/>
                    <a:lstStyle/>
                    <a:p>
                      <a:r>
                        <a:rPr lang="vi-VN" sz="2000" dirty="0" smtClean="0">
                          <a:latin typeface="Times New Roman" pitchFamily="18" charset="0"/>
                          <a:cs typeface="Times New Roman" pitchFamily="18" charset="0"/>
                        </a:rPr>
                        <a:t>10. Consiliul se întruneşte trimestrial în şedinţe ordinare, iar, în caz de necesitate, la iniţiativa preşedintelui Consiliului, se convoacă în şedinţe extraordinare. </a:t>
                      </a:r>
                    </a:p>
                  </a:txBody>
                  <a:tcPr/>
                </a:tc>
                <a:tc>
                  <a:txBody>
                    <a:bodyPr/>
                    <a:lstStyle/>
                    <a:p>
                      <a:r>
                        <a:rPr lang="en-US" sz="2000" dirty="0" smtClean="0">
                          <a:latin typeface="Times New Roman" pitchFamily="18" charset="0"/>
                          <a:cs typeface="Times New Roman" pitchFamily="18" charset="0"/>
                        </a:rPr>
                        <a:t>?</a:t>
                      </a:r>
                      <a:endParaRPr lang="ro-RO" sz="2000" dirty="0">
                        <a:latin typeface="Times New Roman" pitchFamily="18" charset="0"/>
                        <a:cs typeface="Times New Roman" pitchFamily="18"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vi-VN" sz="2000" dirty="0" smtClean="0">
                          <a:latin typeface="Times New Roman" pitchFamily="18" charset="0"/>
                          <a:cs typeface="Times New Roman" pitchFamily="18" charset="0"/>
                        </a:rPr>
                        <a:t>12. Activitatea Consiliului se desfăşoară conform planului, elaborat de secretariatul Consiliului şi aprobat anual în prima sa şedinţă. </a:t>
                      </a:r>
                      <a:endParaRPr lang="ro-RO" sz="2000" dirty="0" smtClean="0">
                        <a:latin typeface="Times New Roman" pitchFamily="18" charset="0"/>
                        <a:cs typeface="Times New Roman" pitchFamily="18" charset="0"/>
                      </a:endParaRPr>
                    </a:p>
                  </a:txBody>
                  <a:tcPr/>
                </a:tc>
                <a:tc>
                  <a:txBody>
                    <a:bodyPr/>
                    <a:lstStyle/>
                    <a:p>
                      <a:r>
                        <a:rPr lang="en-US" sz="2000" dirty="0" smtClean="0">
                          <a:latin typeface="Times New Roman" pitchFamily="18" charset="0"/>
                          <a:cs typeface="Times New Roman" pitchFamily="18" charset="0"/>
                        </a:rPr>
                        <a:t>?</a:t>
                      </a:r>
                      <a:endParaRPr lang="ro-RO" sz="20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TotalTime>
  <Words>942</Words>
  <Application>Microsoft Office PowerPoint</Application>
  <PresentationFormat>On-screen Show (4:3)</PresentationFormat>
  <Paragraphs>53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Atelier de lucru cu secretarii Consiliilor Raionale pentru Protecția Drepturilor Copilului      </vt:lpstr>
      <vt:lpstr>Hotărîrea Guvernului nr. 409  din  09.04.98  Hotărîre privind aprobarea Regulamentului Consiliului Naţional pentru Protecţia Drepturilor Copilului  //Monitorul Oficial 60-61/518, 02.07.1998 </vt:lpstr>
      <vt:lpstr>Hotărîrea Guvernului nr. 1177  din  31.10.07  cu privire la instituirea Comisiei pentru protecţia copilului aflat în dificultate şi aprobarea Regulamentului-cadru de activitate a acesteia  //Monitorul Oficial 178-179/1248, 16.11.2007</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Atelier de lucru cu secretarii Consiliilor Raionale pentru Protecția Drepturilor Copilului     Chișinău, 18 decembrie 2015 Sala de ședințe </dc:title>
  <dc:creator>SM</dc:creator>
  <cp:lastModifiedBy>SM</cp:lastModifiedBy>
  <cp:revision>29</cp:revision>
  <dcterms:created xsi:type="dcterms:W3CDTF">2015-12-17T17:54:38Z</dcterms:created>
  <dcterms:modified xsi:type="dcterms:W3CDTF">2015-12-21T06:00:39Z</dcterms:modified>
</cp:coreProperties>
</file>