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29.09.2015</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29.09.2015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29.09.2015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29.09.2015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29.09.2015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29.09.2015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29.09.2015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29.09.2015</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29.09.2015</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29.09.2015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29.09.2015</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29.09.2015</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857233"/>
            <a:ext cx="7772400" cy="3143272"/>
          </a:xfrm>
        </p:spPr>
        <p:txBody>
          <a:bodyPr>
            <a:noAutofit/>
          </a:bodyPr>
          <a:lstStyle/>
          <a:p>
            <a:pPr algn="ctr"/>
            <a:r>
              <a:rPr lang="en-US" sz="4400" dirty="0" err="1" smtClean="0">
                <a:solidFill>
                  <a:schemeClr val="accent4">
                    <a:lumMod val="75000"/>
                  </a:schemeClr>
                </a:solidFill>
              </a:rPr>
              <a:t>Mecanismul</a:t>
            </a:r>
            <a:r>
              <a:rPr lang="en-US" sz="4400" dirty="0" smtClean="0">
                <a:solidFill>
                  <a:schemeClr val="accent4">
                    <a:lumMod val="75000"/>
                  </a:schemeClr>
                </a:solidFill>
              </a:rPr>
              <a:t> local de </a:t>
            </a:r>
            <a:r>
              <a:rPr lang="en-US" sz="4400" dirty="0" err="1" smtClean="0">
                <a:solidFill>
                  <a:schemeClr val="accent4">
                    <a:lumMod val="75000"/>
                  </a:schemeClr>
                </a:solidFill>
              </a:rPr>
              <a:t>referire</a:t>
            </a:r>
            <a:r>
              <a:rPr lang="en-US" sz="4400" dirty="0" smtClean="0">
                <a:solidFill>
                  <a:schemeClr val="accent4">
                    <a:lumMod val="75000"/>
                  </a:schemeClr>
                </a:solidFill>
              </a:rPr>
              <a:t> a </a:t>
            </a:r>
            <a:r>
              <a:rPr lang="en-US" sz="4400" dirty="0" err="1" smtClean="0">
                <a:solidFill>
                  <a:schemeClr val="accent4">
                    <a:lumMod val="75000"/>
                  </a:schemeClr>
                </a:solidFill>
              </a:rPr>
              <a:t>copiilor</a:t>
            </a:r>
            <a:r>
              <a:rPr lang="en-US" sz="4400" dirty="0" smtClean="0">
                <a:solidFill>
                  <a:schemeClr val="accent4">
                    <a:lumMod val="75000"/>
                  </a:schemeClr>
                </a:solidFill>
              </a:rPr>
              <a:t> </a:t>
            </a:r>
            <a:r>
              <a:rPr lang="ro-RO" sz="4400" dirty="0" smtClean="0">
                <a:solidFill>
                  <a:schemeClr val="accent4">
                    <a:lumMod val="75000"/>
                  </a:schemeClr>
                </a:solidFill>
              </a:rPr>
              <a:t>în conflict cu legea şi a celor sub vîrsta răspunderii penale</a:t>
            </a:r>
            <a:endParaRPr lang="ru-RU" sz="4400" dirty="0">
              <a:solidFill>
                <a:schemeClr val="accent4">
                  <a:lumMod val="75000"/>
                </a:schemeClr>
              </a:solidFill>
            </a:endParaRPr>
          </a:p>
        </p:txBody>
      </p:sp>
      <p:sp>
        <p:nvSpPr>
          <p:cNvPr id="3" name="Подзаголовок 2"/>
          <p:cNvSpPr>
            <a:spLocks noGrp="1"/>
          </p:cNvSpPr>
          <p:nvPr>
            <p:ph type="subTitle" idx="1"/>
          </p:nvPr>
        </p:nvSpPr>
        <p:spPr>
          <a:xfrm>
            <a:off x="3357554" y="5857892"/>
            <a:ext cx="5643602" cy="714380"/>
          </a:xfrm>
        </p:spPr>
        <p:txBody>
          <a:bodyPr>
            <a:normAutofit/>
          </a:bodyPr>
          <a:lstStyle/>
          <a:p>
            <a:r>
              <a:rPr lang="ro-RO" sz="1400" i="1" dirty="0" smtClean="0">
                <a:solidFill>
                  <a:schemeClr val="accent4">
                    <a:lumMod val="75000"/>
                  </a:schemeClr>
                </a:solidFill>
              </a:rPr>
              <a:t>Josanu Cristina, Coordonator de proiect,</a:t>
            </a:r>
          </a:p>
          <a:p>
            <a:r>
              <a:rPr lang="ro-RO" sz="1400" i="1" dirty="0" smtClean="0">
                <a:solidFill>
                  <a:schemeClr val="accent4">
                    <a:lumMod val="75000"/>
                  </a:schemeClr>
                </a:solidFill>
              </a:rPr>
              <a:t>Institutul de Reforme Penale</a:t>
            </a:r>
            <a:endParaRPr lang="ru-RU" sz="1400" i="1" dirty="0">
              <a:solidFill>
                <a:schemeClr val="accent4">
                  <a:lumMod val="7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357554" y="5857892"/>
            <a:ext cx="5643602" cy="714380"/>
          </a:xfrm>
        </p:spPr>
        <p:txBody>
          <a:bodyPr>
            <a:normAutofit/>
          </a:bodyPr>
          <a:lstStyle/>
          <a:p>
            <a:r>
              <a:rPr lang="ro-RO" i="1" dirty="0" smtClean="0">
                <a:solidFill>
                  <a:schemeClr val="accent4">
                    <a:lumMod val="75000"/>
                  </a:schemeClr>
                </a:solidFill>
              </a:rPr>
              <a:t>Institutul de Reforme Penale</a:t>
            </a:r>
            <a:endParaRPr lang="ru-RU" i="1" dirty="0">
              <a:solidFill>
                <a:schemeClr val="accent4">
                  <a:lumMod val="75000"/>
                </a:schemeClr>
              </a:solidFill>
            </a:endParaRPr>
          </a:p>
        </p:txBody>
      </p:sp>
      <p:sp>
        <p:nvSpPr>
          <p:cNvPr id="4" name="Заголовок 3"/>
          <p:cNvSpPr>
            <a:spLocks noGrp="1"/>
          </p:cNvSpPr>
          <p:nvPr>
            <p:ph type="ctrTitle"/>
          </p:nvPr>
        </p:nvSpPr>
        <p:spPr>
          <a:xfrm>
            <a:off x="685800" y="1428736"/>
            <a:ext cx="7772400" cy="2786082"/>
          </a:xfrm>
        </p:spPr>
        <p:txBody>
          <a:bodyPr>
            <a:noAutofit/>
          </a:bodyPr>
          <a:lstStyle/>
          <a:p>
            <a:pPr algn="l"/>
            <a:r>
              <a:rPr lang="ro-RO" sz="2400" dirty="0" smtClean="0">
                <a:solidFill>
                  <a:schemeClr val="accent4">
                    <a:lumMod val="50000"/>
                  </a:schemeClr>
                </a:solidFill>
              </a:rPr>
              <a:t>             </a:t>
            </a:r>
            <a:br>
              <a:rPr lang="ro-RO" sz="2400" dirty="0" smtClean="0">
                <a:solidFill>
                  <a:schemeClr val="accent4">
                    <a:lumMod val="50000"/>
                  </a:schemeClr>
                </a:solidFill>
              </a:rPr>
            </a:br>
            <a:r>
              <a:rPr lang="ro-RO" sz="2400" dirty="0" smtClean="0">
                <a:solidFill>
                  <a:schemeClr val="accent4">
                    <a:lumMod val="50000"/>
                  </a:schemeClr>
                </a:solidFill>
              </a:rPr>
              <a:t/>
            </a:r>
            <a:br>
              <a:rPr lang="ro-RO" sz="2400" dirty="0" smtClean="0">
                <a:solidFill>
                  <a:schemeClr val="accent4">
                    <a:lumMod val="50000"/>
                  </a:schemeClr>
                </a:solidFill>
              </a:rPr>
            </a:br>
            <a:r>
              <a:rPr lang="ro-RO" sz="2400" dirty="0" smtClean="0">
                <a:solidFill>
                  <a:schemeClr val="accent4">
                    <a:lumMod val="50000"/>
                  </a:schemeClr>
                </a:solidFill>
              </a:rPr>
              <a:t/>
            </a:r>
            <a:br>
              <a:rPr lang="ro-RO" sz="2400" dirty="0" smtClean="0">
                <a:solidFill>
                  <a:schemeClr val="accent4">
                    <a:lumMod val="50000"/>
                  </a:schemeClr>
                </a:solidFill>
              </a:rPr>
            </a:br>
            <a:r>
              <a:rPr lang="ro-RO" sz="2400" dirty="0" smtClean="0">
                <a:solidFill>
                  <a:schemeClr val="accent4">
                    <a:lumMod val="50000"/>
                  </a:schemeClr>
                </a:solidFill>
              </a:rPr>
              <a:t>          </a:t>
            </a:r>
            <a:r>
              <a:rPr lang="vi-VN" sz="2400" dirty="0" smtClean="0">
                <a:solidFill>
                  <a:schemeClr val="accent4">
                    <a:lumMod val="50000"/>
                  </a:schemeClr>
                </a:solidFill>
              </a:rPr>
              <a:t>Inspectoratul </a:t>
            </a:r>
            <a:r>
              <a:rPr lang="vi-VN" sz="2400" dirty="0" smtClean="0">
                <a:solidFill>
                  <a:schemeClr val="accent4">
                    <a:lumMod val="50000"/>
                  </a:schemeClr>
                </a:solidFill>
              </a:rPr>
              <a:t>de Poliţie </a:t>
            </a:r>
            <a:r>
              <a:rPr lang="vi-VN" sz="2400" dirty="0" smtClean="0">
                <a:solidFill>
                  <a:schemeClr val="accent4">
                    <a:lumMod val="50000"/>
                  </a:schemeClr>
                </a:solidFill>
              </a:rPr>
              <a:t>: </a:t>
            </a:r>
            <a:r>
              <a:rPr lang="ro-RO" sz="2400" dirty="0" smtClean="0">
                <a:solidFill>
                  <a:schemeClr val="accent4">
                    <a:lumMod val="50000"/>
                  </a:schemeClr>
                </a:solidFill>
              </a:rPr>
              <a:t/>
            </a:r>
            <a:br>
              <a:rPr lang="ro-RO" sz="2400" dirty="0" smtClean="0">
                <a:solidFill>
                  <a:schemeClr val="accent4">
                    <a:lumMod val="50000"/>
                  </a:schemeClr>
                </a:solidFill>
              </a:rPr>
            </a:br>
            <a:r>
              <a:rPr lang="ro-RO" sz="2400" dirty="0" smtClean="0">
                <a:solidFill>
                  <a:schemeClr val="accent4">
                    <a:lumMod val="50000"/>
                  </a:schemeClr>
                </a:solidFill>
              </a:rPr>
              <a:t/>
            </a:r>
            <a:br>
              <a:rPr lang="ro-RO" sz="2400" dirty="0" smtClean="0">
                <a:solidFill>
                  <a:schemeClr val="accent4">
                    <a:lumMod val="50000"/>
                  </a:schemeClr>
                </a:solidFill>
              </a:rPr>
            </a:br>
            <a:r>
              <a:rPr lang="vi-VN" sz="2400" dirty="0" smtClean="0">
                <a:solidFill>
                  <a:schemeClr val="accent4">
                    <a:lumMod val="50000"/>
                  </a:schemeClr>
                </a:solidFill>
              </a:rPr>
              <a:t>a</a:t>
            </a:r>
            <a:r>
              <a:rPr lang="vi-VN" sz="2400" dirty="0" smtClean="0">
                <a:solidFill>
                  <a:schemeClr val="accent4">
                    <a:lumMod val="50000"/>
                  </a:schemeClr>
                </a:solidFill>
              </a:rPr>
              <a:t>) exercită măsuri de prevenţie individuală (luare în evidenţă şi discuţii de </a:t>
            </a:r>
            <a:r>
              <a:rPr lang="vi-VN" sz="2400" dirty="0" smtClean="0">
                <a:solidFill>
                  <a:schemeClr val="accent4">
                    <a:lumMod val="50000"/>
                  </a:schemeClr>
                </a:solidFill>
              </a:rPr>
              <a:t>profilaxie</a:t>
            </a:r>
            <a:r>
              <a:rPr lang="ro-RO" sz="2400" dirty="0" smtClean="0">
                <a:solidFill>
                  <a:schemeClr val="accent4">
                    <a:lumMod val="50000"/>
                  </a:schemeClr>
                </a:solidFill>
              </a:rPr>
              <a:t> </a:t>
            </a:r>
            <a:r>
              <a:rPr lang="vi-VN" sz="2400" dirty="0" smtClean="0">
                <a:solidFill>
                  <a:schemeClr val="accent4">
                    <a:lumMod val="50000"/>
                  </a:schemeClr>
                </a:solidFill>
              </a:rPr>
              <a:t>cu </a:t>
            </a:r>
            <a:r>
              <a:rPr lang="vi-VN" sz="2400" dirty="0" smtClean="0">
                <a:solidFill>
                  <a:schemeClr val="accent4">
                    <a:lumMod val="50000"/>
                  </a:schemeClr>
                </a:solidFill>
              </a:rPr>
              <a:t>copilul cu comportament deviant); </a:t>
            </a:r>
            <a:r>
              <a:rPr lang="ro-RO" sz="2400" dirty="0" smtClean="0">
                <a:solidFill>
                  <a:schemeClr val="accent4">
                    <a:lumMod val="50000"/>
                  </a:schemeClr>
                </a:solidFill>
              </a:rPr>
              <a:t/>
            </a:r>
            <a:br>
              <a:rPr lang="ro-RO" sz="2400" dirty="0" smtClean="0">
                <a:solidFill>
                  <a:schemeClr val="accent4">
                    <a:lumMod val="50000"/>
                  </a:schemeClr>
                </a:solidFill>
              </a:rPr>
            </a:br>
            <a:r>
              <a:rPr lang="vi-VN" sz="2400" dirty="0" smtClean="0">
                <a:solidFill>
                  <a:schemeClr val="accent4">
                    <a:lumMod val="50000"/>
                  </a:schemeClr>
                </a:solidFill>
              </a:rPr>
              <a:t>b</a:t>
            </a:r>
            <a:r>
              <a:rPr lang="vi-VN" sz="2400" dirty="0" smtClean="0">
                <a:solidFill>
                  <a:schemeClr val="accent4">
                    <a:lumMod val="50000"/>
                  </a:schemeClr>
                </a:solidFill>
              </a:rPr>
              <a:t>) </a:t>
            </a:r>
            <a:r>
              <a:rPr lang="vi-VN" sz="2400" dirty="0" smtClean="0">
                <a:solidFill>
                  <a:schemeClr val="accent4">
                    <a:lumMod val="50000"/>
                  </a:schemeClr>
                </a:solidFill>
              </a:rPr>
              <a:t>exercit</a:t>
            </a:r>
            <a:r>
              <a:rPr lang="ro-RO" sz="2400" dirty="0" smtClean="0">
                <a:solidFill>
                  <a:schemeClr val="accent4">
                    <a:lumMod val="50000"/>
                  </a:schemeClr>
                </a:solidFill>
              </a:rPr>
              <a:t>ă</a:t>
            </a:r>
            <a:r>
              <a:rPr lang="vi-VN" sz="2400" dirty="0" smtClean="0">
                <a:solidFill>
                  <a:schemeClr val="accent4">
                    <a:lumMod val="50000"/>
                  </a:schemeClr>
                </a:solidFill>
              </a:rPr>
              <a:t> </a:t>
            </a:r>
            <a:r>
              <a:rPr lang="vi-VN" sz="2400" dirty="0" smtClean="0">
                <a:solidFill>
                  <a:schemeClr val="accent4">
                    <a:lumMod val="50000"/>
                  </a:schemeClr>
                </a:solidFill>
              </a:rPr>
              <a:t>măsurilor de prevenţie generală (verificarea diverselor locuri unde se pot aduna minorii pentru consum de alcool/droguri/alte substanţe nocive, lecţii educative etc.);</a:t>
            </a:r>
            <a:endParaRPr lang="ru-RU" sz="2400" dirty="0">
              <a:solidFill>
                <a:schemeClr val="accent4">
                  <a:lumMod val="50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357554" y="5857892"/>
            <a:ext cx="5643602" cy="714380"/>
          </a:xfrm>
        </p:spPr>
        <p:txBody>
          <a:bodyPr>
            <a:normAutofit/>
          </a:bodyPr>
          <a:lstStyle/>
          <a:p>
            <a:r>
              <a:rPr lang="ro-RO" i="1" dirty="0" smtClean="0">
                <a:solidFill>
                  <a:schemeClr val="accent4">
                    <a:lumMod val="75000"/>
                  </a:schemeClr>
                </a:solidFill>
              </a:rPr>
              <a:t>Institutul de Reforme Penale</a:t>
            </a:r>
            <a:endParaRPr lang="ru-RU" i="1" dirty="0">
              <a:solidFill>
                <a:schemeClr val="accent4">
                  <a:lumMod val="75000"/>
                </a:schemeClr>
              </a:solidFill>
            </a:endParaRPr>
          </a:p>
        </p:txBody>
      </p:sp>
      <p:sp>
        <p:nvSpPr>
          <p:cNvPr id="6" name="Заголовок 3"/>
          <p:cNvSpPr>
            <a:spLocks noGrp="1"/>
          </p:cNvSpPr>
          <p:nvPr>
            <p:ph type="ctrTitle"/>
          </p:nvPr>
        </p:nvSpPr>
        <p:spPr>
          <a:xfrm>
            <a:off x="685800" y="1752601"/>
            <a:ext cx="7772400" cy="4319605"/>
          </a:xfrm>
        </p:spPr>
        <p:txBody>
          <a:bodyPr>
            <a:noAutofit/>
          </a:bodyPr>
          <a:lstStyle/>
          <a:p>
            <a:pPr algn="l"/>
            <a:r>
              <a:rPr lang="ro-RO" sz="2000" dirty="0" smtClean="0">
                <a:solidFill>
                  <a:schemeClr val="accent4">
                    <a:lumMod val="50000"/>
                  </a:schemeClr>
                </a:solidFill>
              </a:rPr>
              <a:t>            </a:t>
            </a:r>
            <a:br>
              <a:rPr lang="ro-RO" sz="2000" dirty="0" smtClean="0">
                <a:solidFill>
                  <a:schemeClr val="accent4">
                    <a:lumMod val="50000"/>
                  </a:schemeClr>
                </a:solidFill>
              </a:rPr>
            </a:br>
            <a:r>
              <a:rPr lang="ro-RO" sz="2000" dirty="0" smtClean="0">
                <a:solidFill>
                  <a:schemeClr val="accent4">
                    <a:lumMod val="50000"/>
                  </a:schemeClr>
                </a:solidFill>
              </a:rPr>
              <a:t/>
            </a:r>
            <a:br>
              <a:rPr lang="ro-RO" sz="2000" dirty="0" smtClean="0">
                <a:solidFill>
                  <a:schemeClr val="accent4">
                    <a:lumMod val="50000"/>
                  </a:schemeClr>
                </a:solidFill>
              </a:rPr>
            </a:br>
            <a:r>
              <a:rPr lang="ro-RO" sz="2000" dirty="0" smtClean="0">
                <a:solidFill>
                  <a:schemeClr val="accent4">
                    <a:lumMod val="50000"/>
                  </a:schemeClr>
                </a:solidFill>
              </a:rPr>
              <a:t/>
            </a:r>
            <a:br>
              <a:rPr lang="ro-RO" sz="2000" dirty="0" smtClean="0">
                <a:solidFill>
                  <a:schemeClr val="accent4">
                    <a:lumMod val="50000"/>
                  </a:schemeClr>
                </a:solidFill>
              </a:rPr>
            </a:br>
            <a:r>
              <a:rPr lang="ro-RO" sz="2000" dirty="0" smtClean="0">
                <a:solidFill>
                  <a:schemeClr val="accent4">
                    <a:lumMod val="50000"/>
                  </a:schemeClr>
                </a:solidFill>
              </a:rPr>
              <a:t>            </a:t>
            </a:r>
            <a:r>
              <a:rPr lang="vi-VN" sz="2000" dirty="0" smtClean="0">
                <a:solidFill>
                  <a:schemeClr val="accent4">
                    <a:lumMod val="50000"/>
                  </a:schemeClr>
                </a:solidFill>
              </a:rPr>
              <a:t>Oficiul </a:t>
            </a:r>
            <a:r>
              <a:rPr lang="vi-VN" sz="2000" dirty="0" smtClean="0">
                <a:solidFill>
                  <a:schemeClr val="accent4">
                    <a:lumMod val="50000"/>
                  </a:schemeClr>
                </a:solidFill>
              </a:rPr>
              <a:t>teritorial de </a:t>
            </a:r>
            <a:r>
              <a:rPr lang="vi-VN" sz="2000" dirty="0" smtClean="0">
                <a:solidFill>
                  <a:schemeClr val="accent4">
                    <a:lumMod val="50000"/>
                  </a:schemeClr>
                </a:solidFill>
              </a:rPr>
              <a:t>Probaţiune: </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a</a:t>
            </a:r>
            <a:r>
              <a:rPr lang="vi-VN" sz="2000" dirty="0" smtClean="0">
                <a:solidFill>
                  <a:schemeClr val="accent4">
                    <a:lumMod val="50000"/>
                  </a:schemeClr>
                </a:solidFill>
              </a:rPr>
              <a:t>) </a:t>
            </a:r>
            <a:r>
              <a:rPr lang="vi-VN" sz="2000" dirty="0" smtClean="0">
                <a:solidFill>
                  <a:schemeClr val="accent4">
                    <a:lumMod val="50000"/>
                  </a:schemeClr>
                </a:solidFill>
              </a:rPr>
              <a:t>pregăt</a:t>
            </a:r>
            <a:r>
              <a:rPr lang="ro-RO" sz="2000" dirty="0" smtClean="0">
                <a:solidFill>
                  <a:schemeClr val="accent4">
                    <a:lumMod val="50000"/>
                  </a:schemeClr>
                </a:solidFill>
              </a:rPr>
              <a:t>eşte</a:t>
            </a:r>
            <a:r>
              <a:rPr lang="vi-VN" sz="2000" dirty="0" smtClean="0">
                <a:solidFill>
                  <a:schemeClr val="accent4">
                    <a:lumMod val="50000"/>
                  </a:schemeClr>
                </a:solidFill>
              </a:rPr>
              <a:t> </a:t>
            </a:r>
            <a:r>
              <a:rPr lang="vi-VN" sz="2000" dirty="0" smtClean="0">
                <a:solidFill>
                  <a:schemeClr val="accent4">
                    <a:lumMod val="50000"/>
                  </a:schemeClr>
                </a:solidFill>
              </a:rPr>
              <a:t>referatelor presentenţiale de evaluarea psihosocială a minorilor; </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b</a:t>
            </a:r>
            <a:r>
              <a:rPr lang="vi-VN" sz="2000" dirty="0" smtClean="0">
                <a:solidFill>
                  <a:schemeClr val="accent4">
                    <a:lumMod val="50000"/>
                  </a:schemeClr>
                </a:solidFill>
              </a:rPr>
              <a:t>) </a:t>
            </a:r>
            <a:r>
              <a:rPr lang="vi-VN" sz="2000" dirty="0" smtClean="0">
                <a:solidFill>
                  <a:schemeClr val="accent4">
                    <a:lumMod val="50000"/>
                  </a:schemeClr>
                </a:solidFill>
              </a:rPr>
              <a:t>formul</a:t>
            </a:r>
            <a:r>
              <a:rPr lang="ro-RO" sz="2000" dirty="0" smtClean="0">
                <a:solidFill>
                  <a:schemeClr val="accent4">
                    <a:lumMod val="50000"/>
                  </a:schemeClr>
                </a:solidFill>
              </a:rPr>
              <a:t>ează</a:t>
            </a:r>
            <a:r>
              <a:rPr lang="vi-VN" sz="2000" dirty="0" smtClean="0">
                <a:solidFill>
                  <a:schemeClr val="accent4">
                    <a:lumMod val="50000"/>
                  </a:schemeClr>
                </a:solidFill>
              </a:rPr>
              <a:t> propuneri </a:t>
            </a:r>
            <a:r>
              <a:rPr lang="vi-VN" sz="2000" dirty="0" smtClean="0">
                <a:solidFill>
                  <a:schemeClr val="accent4">
                    <a:lumMod val="50000"/>
                  </a:schemeClr>
                </a:solidFill>
              </a:rPr>
              <a:t>către instanţa de judecată asupra activităţilor necesare pentru soluţionarea problemelor psihosociale ale beneficiarilor; </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c</a:t>
            </a:r>
            <a:r>
              <a:rPr lang="vi-VN" sz="2000" dirty="0" smtClean="0">
                <a:solidFill>
                  <a:schemeClr val="accent4">
                    <a:lumMod val="50000"/>
                  </a:schemeClr>
                </a:solidFill>
              </a:rPr>
              <a:t>) </a:t>
            </a:r>
            <a:r>
              <a:rPr lang="ro-RO" sz="2000" dirty="0" smtClean="0">
                <a:solidFill>
                  <a:schemeClr val="accent4">
                    <a:lumMod val="50000"/>
                  </a:schemeClr>
                </a:solidFill>
              </a:rPr>
              <a:t>duce </a:t>
            </a:r>
            <a:r>
              <a:rPr lang="vi-VN" sz="2000" dirty="0" smtClean="0">
                <a:solidFill>
                  <a:schemeClr val="accent4">
                    <a:lumMod val="50000"/>
                  </a:schemeClr>
                </a:solidFill>
              </a:rPr>
              <a:t>evidenţa </a:t>
            </a:r>
            <a:r>
              <a:rPr lang="vi-VN" sz="2000" dirty="0" smtClean="0">
                <a:solidFill>
                  <a:schemeClr val="accent4">
                    <a:lumMod val="50000"/>
                  </a:schemeClr>
                </a:solidFill>
              </a:rPr>
              <a:t>şi supravegherea persoanelor liberate de pedeapsa penală; </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d</a:t>
            </a:r>
            <a:r>
              <a:rPr lang="vi-VN" sz="2000" dirty="0" smtClean="0">
                <a:solidFill>
                  <a:schemeClr val="accent4">
                    <a:lumMod val="50000"/>
                  </a:schemeClr>
                </a:solidFill>
              </a:rPr>
              <a:t>) </a:t>
            </a:r>
            <a:r>
              <a:rPr lang="vi-VN" sz="2000" dirty="0" smtClean="0">
                <a:solidFill>
                  <a:schemeClr val="accent4">
                    <a:lumMod val="50000"/>
                  </a:schemeClr>
                </a:solidFill>
              </a:rPr>
              <a:t>supraveghe</a:t>
            </a:r>
            <a:r>
              <a:rPr lang="ro-RO" sz="2000" dirty="0" smtClean="0">
                <a:solidFill>
                  <a:schemeClr val="accent4">
                    <a:lumMod val="50000"/>
                  </a:schemeClr>
                </a:solidFill>
              </a:rPr>
              <a:t>ază</a:t>
            </a:r>
            <a:r>
              <a:rPr lang="vi-VN" sz="2000" dirty="0" smtClean="0">
                <a:solidFill>
                  <a:schemeClr val="accent4">
                    <a:lumMod val="50000"/>
                  </a:schemeClr>
                </a:solidFill>
              </a:rPr>
              <a:t> execut</a:t>
            </a:r>
            <a:r>
              <a:rPr lang="ro-RO" sz="2000" dirty="0" smtClean="0">
                <a:solidFill>
                  <a:schemeClr val="accent4">
                    <a:lumMod val="50000"/>
                  </a:schemeClr>
                </a:solidFill>
              </a:rPr>
              <a:t>area</a:t>
            </a:r>
            <a:r>
              <a:rPr lang="vi-VN" sz="2000" dirty="0" smtClean="0">
                <a:solidFill>
                  <a:schemeClr val="accent4">
                    <a:lumMod val="50000"/>
                  </a:schemeClr>
                </a:solidFill>
              </a:rPr>
              <a:t> </a:t>
            </a:r>
            <a:r>
              <a:rPr lang="vi-VN" sz="2000" dirty="0" smtClean="0">
                <a:solidFill>
                  <a:schemeClr val="accent4">
                    <a:lumMod val="50000"/>
                  </a:schemeClr>
                </a:solidFill>
              </a:rPr>
              <a:t>pedepselor non-privative de libertate; </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e</a:t>
            </a:r>
            <a:r>
              <a:rPr lang="vi-VN" sz="2000" dirty="0" smtClean="0">
                <a:solidFill>
                  <a:schemeClr val="accent4">
                    <a:lumMod val="50000"/>
                  </a:schemeClr>
                </a:solidFill>
              </a:rPr>
              <a:t>) </a:t>
            </a:r>
            <a:r>
              <a:rPr lang="ro-RO" sz="2000" dirty="0" smtClean="0">
                <a:solidFill>
                  <a:schemeClr val="accent4">
                    <a:lumMod val="50000"/>
                  </a:schemeClr>
                </a:solidFill>
              </a:rPr>
              <a:t>acordă </a:t>
            </a:r>
            <a:r>
              <a:rPr lang="vi-VN" sz="2000" dirty="0" smtClean="0">
                <a:solidFill>
                  <a:schemeClr val="accent4">
                    <a:lumMod val="50000"/>
                  </a:schemeClr>
                </a:solidFill>
              </a:rPr>
              <a:t>asistenţa </a:t>
            </a:r>
            <a:r>
              <a:rPr lang="vi-VN" sz="2000" dirty="0" smtClean="0">
                <a:solidFill>
                  <a:schemeClr val="accent4">
                    <a:lumMod val="50000"/>
                  </a:schemeClr>
                </a:solidFill>
              </a:rPr>
              <a:t>şi consilierea beneficiarilor în vederea favorizării adaptării sociale: instruirea profesională, integrarea în muncă, suport în perfectarea documentelor etc.; </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f</a:t>
            </a:r>
            <a:r>
              <a:rPr lang="vi-VN" sz="2000" dirty="0" smtClean="0">
                <a:solidFill>
                  <a:schemeClr val="accent4">
                    <a:lumMod val="50000"/>
                  </a:schemeClr>
                </a:solidFill>
              </a:rPr>
              <a:t>) </a:t>
            </a:r>
            <a:r>
              <a:rPr lang="vi-VN" sz="2000" dirty="0" smtClean="0">
                <a:solidFill>
                  <a:schemeClr val="accent4">
                    <a:lumMod val="50000"/>
                  </a:schemeClr>
                </a:solidFill>
              </a:rPr>
              <a:t>desfăş</a:t>
            </a:r>
            <a:r>
              <a:rPr lang="ro-RO" sz="2000" dirty="0" smtClean="0">
                <a:solidFill>
                  <a:schemeClr val="accent4">
                    <a:lumMod val="50000"/>
                  </a:schemeClr>
                </a:solidFill>
              </a:rPr>
              <a:t>oară</a:t>
            </a:r>
            <a:r>
              <a:rPr lang="vi-VN" sz="2000" dirty="0" smtClean="0">
                <a:solidFill>
                  <a:schemeClr val="accent4">
                    <a:lumMod val="50000"/>
                  </a:schemeClr>
                </a:solidFill>
              </a:rPr>
              <a:t> programe </a:t>
            </a:r>
            <a:r>
              <a:rPr lang="vi-VN" sz="2000" dirty="0" smtClean="0">
                <a:solidFill>
                  <a:schemeClr val="accent4">
                    <a:lumMod val="50000"/>
                  </a:schemeClr>
                </a:solidFill>
              </a:rPr>
              <a:t>psihosociale individuale şi de grup (în perspectivă);</a:t>
            </a:r>
            <a:r>
              <a:rPr lang="ro-RO" sz="2000" dirty="0" smtClean="0">
                <a:solidFill>
                  <a:schemeClr val="accent4">
                    <a:lumMod val="50000"/>
                  </a:schemeClr>
                </a:solidFill>
              </a:rPr>
              <a:t/>
            </a:r>
            <a:br>
              <a:rPr lang="ro-RO" sz="2000" dirty="0" smtClean="0">
                <a:solidFill>
                  <a:schemeClr val="accent4">
                    <a:lumMod val="50000"/>
                  </a:schemeClr>
                </a:solidFill>
              </a:rPr>
            </a:br>
            <a:r>
              <a:rPr lang="ro-RO" sz="2000" dirty="0" smtClean="0">
                <a:solidFill>
                  <a:schemeClr val="accent4">
                    <a:lumMod val="50000"/>
                  </a:schemeClr>
                </a:solidFill>
              </a:rPr>
              <a:t/>
            </a:r>
            <a:br>
              <a:rPr lang="ro-RO" sz="2000" dirty="0" smtClean="0">
                <a:solidFill>
                  <a:schemeClr val="accent4">
                    <a:lumMod val="50000"/>
                  </a:schemeClr>
                </a:solidFill>
              </a:rPr>
            </a:br>
            <a:r>
              <a:rPr lang="ro-RO" sz="2000" dirty="0" smtClean="0">
                <a:solidFill>
                  <a:schemeClr val="accent4">
                    <a:lumMod val="50000"/>
                  </a:schemeClr>
                </a:solidFill>
              </a:rPr>
              <a:t/>
            </a:r>
            <a:br>
              <a:rPr lang="ro-RO" sz="2000" dirty="0" smtClean="0">
                <a:solidFill>
                  <a:schemeClr val="accent4">
                    <a:lumMod val="50000"/>
                  </a:schemeClr>
                </a:solidFill>
              </a:rPr>
            </a:br>
            <a:endParaRPr lang="ru-RU" sz="2000" dirty="0">
              <a:solidFill>
                <a:schemeClr val="accent4">
                  <a:lumMod val="50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357554" y="5857892"/>
            <a:ext cx="5643602" cy="714380"/>
          </a:xfrm>
        </p:spPr>
        <p:txBody>
          <a:bodyPr>
            <a:normAutofit/>
          </a:bodyPr>
          <a:lstStyle/>
          <a:p>
            <a:r>
              <a:rPr lang="ro-RO" i="1" dirty="0" smtClean="0">
                <a:solidFill>
                  <a:schemeClr val="accent4">
                    <a:lumMod val="75000"/>
                  </a:schemeClr>
                </a:solidFill>
              </a:rPr>
              <a:t>Institutul de Reforme Penale</a:t>
            </a:r>
            <a:endParaRPr lang="ru-RU" i="1" dirty="0">
              <a:solidFill>
                <a:schemeClr val="accent4">
                  <a:lumMod val="75000"/>
                </a:schemeClr>
              </a:solidFill>
            </a:endParaRPr>
          </a:p>
        </p:txBody>
      </p:sp>
      <p:sp>
        <p:nvSpPr>
          <p:cNvPr id="6" name="Заголовок 3"/>
          <p:cNvSpPr>
            <a:spLocks noGrp="1"/>
          </p:cNvSpPr>
          <p:nvPr>
            <p:ph type="ctrTitle"/>
          </p:nvPr>
        </p:nvSpPr>
        <p:spPr>
          <a:xfrm>
            <a:off x="685800" y="1142985"/>
            <a:ext cx="7772400" cy="1785949"/>
          </a:xfrm>
        </p:spPr>
        <p:txBody>
          <a:bodyPr>
            <a:noAutofit/>
          </a:bodyPr>
          <a:lstStyle/>
          <a:p>
            <a:pPr algn="l"/>
            <a:r>
              <a:rPr lang="ro-RO" sz="2000" dirty="0" smtClean="0">
                <a:solidFill>
                  <a:schemeClr val="accent4">
                    <a:lumMod val="50000"/>
                  </a:schemeClr>
                </a:solidFill>
              </a:rPr>
              <a:t>               </a:t>
            </a:r>
            <a:r>
              <a:rPr lang="vi-VN" sz="2000" dirty="0" smtClean="0">
                <a:solidFill>
                  <a:schemeClr val="accent4">
                    <a:lumMod val="50000"/>
                  </a:schemeClr>
                </a:solidFill>
              </a:rPr>
              <a:t>Judecătoria :</a:t>
            </a:r>
            <a:r>
              <a:rPr lang="ro-RO" sz="2000" dirty="0" smtClean="0">
                <a:solidFill>
                  <a:schemeClr val="accent4">
                    <a:lumMod val="50000"/>
                  </a:schemeClr>
                </a:solidFill>
              </a:rPr>
              <a:t/>
            </a:r>
            <a:br>
              <a:rPr lang="ro-RO" sz="2000" dirty="0" smtClean="0">
                <a:solidFill>
                  <a:schemeClr val="accent4">
                    <a:lumMod val="50000"/>
                  </a:schemeClr>
                </a:solidFill>
              </a:rPr>
            </a:b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 </a:t>
            </a:r>
            <a:r>
              <a:rPr lang="vi-VN" sz="2000" dirty="0" smtClean="0">
                <a:solidFill>
                  <a:schemeClr val="accent4">
                    <a:lumMod val="50000"/>
                  </a:schemeClr>
                </a:solidFill>
              </a:rPr>
              <a:t>a) </a:t>
            </a:r>
            <a:r>
              <a:rPr lang="vi-VN" sz="2000" dirty="0" smtClean="0">
                <a:solidFill>
                  <a:schemeClr val="accent4">
                    <a:lumMod val="50000"/>
                  </a:schemeClr>
                </a:solidFill>
              </a:rPr>
              <a:t>judec</a:t>
            </a:r>
            <a:r>
              <a:rPr lang="ro-RO" sz="2000" dirty="0" smtClean="0">
                <a:solidFill>
                  <a:schemeClr val="accent4">
                    <a:lumMod val="50000"/>
                  </a:schemeClr>
                </a:solidFill>
              </a:rPr>
              <a:t>ă</a:t>
            </a:r>
            <a:r>
              <a:rPr lang="vi-VN" sz="2000" dirty="0" smtClean="0">
                <a:solidFill>
                  <a:schemeClr val="accent4">
                    <a:lumMod val="50000"/>
                  </a:schemeClr>
                </a:solidFill>
              </a:rPr>
              <a:t> cauzel</a:t>
            </a:r>
            <a:r>
              <a:rPr lang="ro-RO" sz="2000" dirty="0" smtClean="0">
                <a:solidFill>
                  <a:schemeClr val="accent4">
                    <a:lumMod val="50000"/>
                  </a:schemeClr>
                </a:solidFill>
              </a:rPr>
              <a:t>e</a:t>
            </a:r>
            <a:r>
              <a:rPr lang="vi-VN" sz="2000" dirty="0" smtClean="0">
                <a:solidFill>
                  <a:schemeClr val="accent4">
                    <a:lumMod val="50000"/>
                  </a:schemeClr>
                </a:solidFill>
              </a:rPr>
              <a:t> </a:t>
            </a:r>
            <a:r>
              <a:rPr lang="vi-VN" sz="2000" dirty="0" smtClean="0">
                <a:solidFill>
                  <a:schemeClr val="accent4">
                    <a:lumMod val="50000"/>
                  </a:schemeClr>
                </a:solidFill>
              </a:rPr>
              <a:t>penale cu implicarea minorilor;</a:t>
            </a:r>
            <a:endParaRPr lang="ru-RU" sz="2000" dirty="0">
              <a:solidFill>
                <a:schemeClr val="accent4">
                  <a:lumMod val="50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357554" y="5857892"/>
            <a:ext cx="5643602" cy="714380"/>
          </a:xfrm>
        </p:spPr>
        <p:txBody>
          <a:bodyPr>
            <a:normAutofit/>
          </a:bodyPr>
          <a:lstStyle/>
          <a:p>
            <a:r>
              <a:rPr lang="ro-RO" i="1" dirty="0" smtClean="0">
                <a:solidFill>
                  <a:schemeClr val="accent4">
                    <a:lumMod val="75000"/>
                  </a:schemeClr>
                </a:solidFill>
              </a:rPr>
              <a:t>Institutul de Reforme Penale</a:t>
            </a:r>
            <a:endParaRPr lang="ru-RU" i="1" dirty="0">
              <a:solidFill>
                <a:schemeClr val="accent4">
                  <a:lumMod val="75000"/>
                </a:schemeClr>
              </a:solidFill>
            </a:endParaRPr>
          </a:p>
        </p:txBody>
      </p:sp>
      <p:sp>
        <p:nvSpPr>
          <p:cNvPr id="6" name="Заголовок 3"/>
          <p:cNvSpPr>
            <a:spLocks noGrp="1"/>
          </p:cNvSpPr>
          <p:nvPr>
            <p:ph type="ctrTitle"/>
          </p:nvPr>
        </p:nvSpPr>
        <p:spPr>
          <a:xfrm>
            <a:off x="685800" y="1142985"/>
            <a:ext cx="7772400" cy="2357453"/>
          </a:xfrm>
        </p:spPr>
        <p:txBody>
          <a:bodyPr>
            <a:noAutofit/>
          </a:bodyPr>
          <a:lstStyle/>
          <a:p>
            <a:pPr algn="l"/>
            <a:r>
              <a:rPr lang="ro-RO" sz="2000" dirty="0" smtClean="0">
                <a:solidFill>
                  <a:schemeClr val="accent4">
                    <a:lumMod val="50000"/>
                  </a:schemeClr>
                </a:solidFill>
              </a:rPr>
              <a:t>        </a:t>
            </a:r>
            <a:r>
              <a:rPr lang="vi-VN" sz="2000" dirty="0" smtClean="0">
                <a:solidFill>
                  <a:schemeClr val="accent4">
                    <a:lumMod val="50000"/>
                  </a:schemeClr>
                </a:solidFill>
              </a:rPr>
              <a:t>Centrul </a:t>
            </a:r>
            <a:r>
              <a:rPr lang="vi-VN" sz="2000" dirty="0" smtClean="0">
                <a:solidFill>
                  <a:schemeClr val="accent4">
                    <a:lumMod val="50000"/>
                  </a:schemeClr>
                </a:solidFill>
              </a:rPr>
              <a:t>de sănătate prietenos tinerilor „ATIS”: </a:t>
            </a:r>
            <a:r>
              <a:rPr lang="ro-RO" sz="2000" dirty="0" smtClean="0">
                <a:solidFill>
                  <a:schemeClr val="accent4">
                    <a:lumMod val="50000"/>
                  </a:schemeClr>
                </a:solidFill>
              </a:rPr>
              <a:t/>
            </a:r>
            <a:br>
              <a:rPr lang="ro-RO" sz="2000" dirty="0" smtClean="0">
                <a:solidFill>
                  <a:schemeClr val="accent4">
                    <a:lumMod val="50000"/>
                  </a:schemeClr>
                </a:solidFill>
              </a:rPr>
            </a:b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a</a:t>
            </a:r>
            <a:r>
              <a:rPr lang="vi-VN" sz="2000" dirty="0" smtClean="0">
                <a:solidFill>
                  <a:schemeClr val="accent4">
                    <a:lumMod val="50000"/>
                  </a:schemeClr>
                </a:solidFill>
              </a:rPr>
              <a:t>) </a:t>
            </a:r>
            <a:r>
              <a:rPr lang="ro-RO" sz="2000" dirty="0" smtClean="0">
                <a:solidFill>
                  <a:schemeClr val="accent4">
                    <a:lumMod val="50000"/>
                  </a:schemeClr>
                </a:solidFill>
              </a:rPr>
              <a:t>acordă </a:t>
            </a:r>
            <a:r>
              <a:rPr lang="vi-VN" sz="2000" dirty="0" smtClean="0">
                <a:solidFill>
                  <a:schemeClr val="accent4">
                    <a:lumMod val="50000"/>
                  </a:schemeClr>
                </a:solidFill>
              </a:rPr>
              <a:t>consiliere </a:t>
            </a:r>
            <a:r>
              <a:rPr lang="vi-VN" sz="2000" dirty="0" smtClean="0">
                <a:solidFill>
                  <a:schemeClr val="accent4">
                    <a:lumMod val="50000"/>
                  </a:schemeClr>
                </a:solidFill>
              </a:rPr>
              <a:t>medicală </a:t>
            </a:r>
            <a:r>
              <a:rPr lang="vi-VN" sz="2000" dirty="0" smtClean="0">
                <a:solidFill>
                  <a:schemeClr val="accent4">
                    <a:lumMod val="50000"/>
                  </a:schemeClr>
                </a:solidFill>
              </a:rPr>
              <a:t>gratuită</a:t>
            </a:r>
            <a:r>
              <a:rPr lang="ro-RO" sz="2000" dirty="0" smtClean="0">
                <a:solidFill>
                  <a:schemeClr val="accent4">
                    <a:lumMod val="50000"/>
                  </a:schemeClr>
                </a:solidFill>
              </a:rPr>
              <a:t>;</a:t>
            </a:r>
            <a:r>
              <a:rPr lang="vi-VN" sz="2000" dirty="0" smtClean="0">
                <a:solidFill>
                  <a:schemeClr val="accent4">
                    <a:lumMod val="50000"/>
                  </a:schemeClr>
                </a:solidFill>
              </a:rPr>
              <a:t> </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b</a:t>
            </a:r>
            <a:r>
              <a:rPr lang="vi-VN" sz="2000" dirty="0" smtClean="0">
                <a:solidFill>
                  <a:schemeClr val="accent4">
                    <a:lumMod val="50000"/>
                  </a:schemeClr>
                </a:solidFill>
              </a:rPr>
              <a:t>) </a:t>
            </a:r>
            <a:r>
              <a:rPr lang="vi-VN" sz="2000" dirty="0" smtClean="0">
                <a:solidFill>
                  <a:schemeClr val="accent4">
                    <a:lumMod val="50000"/>
                  </a:schemeClr>
                </a:solidFill>
              </a:rPr>
              <a:t>acord</a:t>
            </a:r>
            <a:r>
              <a:rPr lang="ro-RO" sz="2000" dirty="0" smtClean="0">
                <a:solidFill>
                  <a:schemeClr val="accent4">
                    <a:lumMod val="50000"/>
                  </a:schemeClr>
                </a:solidFill>
              </a:rPr>
              <a:t>ă</a:t>
            </a:r>
            <a:r>
              <a:rPr lang="vi-VN" sz="2000" dirty="0" smtClean="0">
                <a:solidFill>
                  <a:schemeClr val="accent4">
                    <a:lumMod val="50000"/>
                  </a:schemeClr>
                </a:solidFill>
              </a:rPr>
              <a:t> asistenţ</a:t>
            </a:r>
            <a:r>
              <a:rPr lang="ro-RO" sz="2000" dirty="0" smtClean="0">
                <a:solidFill>
                  <a:schemeClr val="accent4">
                    <a:lumMod val="50000"/>
                  </a:schemeClr>
                </a:solidFill>
              </a:rPr>
              <a:t>ă</a:t>
            </a:r>
            <a:r>
              <a:rPr lang="vi-VN" sz="2000" dirty="0" smtClean="0">
                <a:solidFill>
                  <a:schemeClr val="accent4">
                    <a:lumMod val="50000"/>
                  </a:schemeClr>
                </a:solidFill>
              </a:rPr>
              <a:t> psihologic</a:t>
            </a:r>
            <a:r>
              <a:rPr lang="ro-RO" sz="2000" dirty="0" smtClean="0">
                <a:solidFill>
                  <a:schemeClr val="accent4">
                    <a:lumMod val="50000"/>
                  </a:schemeClr>
                </a:solidFill>
              </a:rPr>
              <a:t>ă</a:t>
            </a:r>
            <a:r>
              <a:rPr lang="vi-VN" sz="2000" dirty="0" smtClean="0">
                <a:solidFill>
                  <a:schemeClr val="accent4">
                    <a:lumMod val="50000"/>
                  </a:schemeClr>
                </a:solidFill>
              </a:rPr>
              <a:t> </a:t>
            </a:r>
            <a:r>
              <a:rPr lang="vi-VN" sz="2000" dirty="0" smtClean="0">
                <a:solidFill>
                  <a:schemeClr val="accent4">
                    <a:lumMod val="50000"/>
                  </a:schemeClr>
                </a:solidFill>
              </a:rPr>
              <a:t>şi </a:t>
            </a:r>
            <a:r>
              <a:rPr lang="vi-VN" sz="2000" dirty="0" smtClean="0">
                <a:solidFill>
                  <a:schemeClr val="accent4">
                    <a:lumMod val="50000"/>
                  </a:schemeClr>
                </a:solidFill>
              </a:rPr>
              <a:t>social</a:t>
            </a:r>
            <a:r>
              <a:rPr lang="ro-RO" sz="2000" dirty="0" smtClean="0">
                <a:solidFill>
                  <a:schemeClr val="accent4">
                    <a:lumMod val="50000"/>
                  </a:schemeClr>
                </a:solidFill>
              </a:rPr>
              <a:t>ă</a:t>
            </a:r>
            <a:r>
              <a:rPr lang="vi-VN" sz="2000" dirty="0" smtClean="0">
                <a:solidFill>
                  <a:schemeClr val="accent4">
                    <a:lumMod val="50000"/>
                  </a:schemeClr>
                </a:solidFill>
              </a:rPr>
              <a:t>; </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c</a:t>
            </a:r>
            <a:r>
              <a:rPr lang="vi-VN" sz="2000" dirty="0" smtClean="0">
                <a:solidFill>
                  <a:schemeClr val="accent4">
                    <a:lumMod val="50000"/>
                  </a:schemeClr>
                </a:solidFill>
              </a:rPr>
              <a:t>) </a:t>
            </a:r>
            <a:r>
              <a:rPr lang="vi-VN" sz="2000" dirty="0" smtClean="0">
                <a:solidFill>
                  <a:schemeClr val="accent4">
                    <a:lumMod val="50000"/>
                  </a:schemeClr>
                </a:solidFill>
              </a:rPr>
              <a:t>ofer</a:t>
            </a:r>
            <a:r>
              <a:rPr lang="ro-RO" sz="2000" dirty="0" smtClean="0">
                <a:solidFill>
                  <a:schemeClr val="accent4">
                    <a:lumMod val="50000"/>
                  </a:schemeClr>
                </a:solidFill>
              </a:rPr>
              <a:t>eră </a:t>
            </a:r>
            <a:r>
              <a:rPr lang="vi-VN" sz="2000" dirty="0" smtClean="0">
                <a:solidFill>
                  <a:schemeClr val="accent4">
                    <a:lumMod val="50000"/>
                  </a:schemeClr>
                </a:solidFill>
              </a:rPr>
              <a:t>programul </a:t>
            </a:r>
            <a:r>
              <a:rPr lang="vi-VN" sz="2000" dirty="0" smtClean="0">
                <a:solidFill>
                  <a:schemeClr val="accent4">
                    <a:lumMod val="50000"/>
                  </a:schemeClr>
                </a:solidFill>
              </a:rPr>
              <a:t>de instruire „Şcoala tinerii familii”; </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d</a:t>
            </a:r>
            <a:r>
              <a:rPr lang="vi-VN" sz="2000" dirty="0" smtClean="0">
                <a:solidFill>
                  <a:schemeClr val="accent4">
                    <a:lumMod val="50000"/>
                  </a:schemeClr>
                </a:solidFill>
              </a:rPr>
              <a:t>) </a:t>
            </a:r>
            <a:r>
              <a:rPr lang="ro-RO" sz="2000" dirty="0" smtClean="0">
                <a:solidFill>
                  <a:schemeClr val="accent4">
                    <a:lumMod val="50000"/>
                  </a:schemeClr>
                </a:solidFill>
              </a:rPr>
              <a:t>desfăşoară </a:t>
            </a:r>
            <a:r>
              <a:rPr lang="vi-VN" sz="2000" dirty="0" smtClean="0">
                <a:solidFill>
                  <a:schemeClr val="accent4">
                    <a:lumMod val="50000"/>
                  </a:schemeClr>
                </a:solidFill>
              </a:rPr>
              <a:t>activităţi </a:t>
            </a:r>
            <a:r>
              <a:rPr lang="vi-VN" sz="2000" dirty="0" smtClean="0">
                <a:solidFill>
                  <a:schemeClr val="accent4">
                    <a:lumMod val="50000"/>
                  </a:schemeClr>
                </a:solidFill>
              </a:rPr>
              <a:t>de informare şi educare privind modul sănătos de viaţă.</a:t>
            </a:r>
            <a:endParaRPr lang="ru-RU" sz="2000" dirty="0">
              <a:solidFill>
                <a:schemeClr val="accent4">
                  <a:lumMod val="50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357554" y="5857892"/>
            <a:ext cx="5643602" cy="714380"/>
          </a:xfrm>
        </p:spPr>
        <p:txBody>
          <a:bodyPr>
            <a:normAutofit/>
          </a:bodyPr>
          <a:lstStyle/>
          <a:p>
            <a:r>
              <a:rPr lang="ro-RO" i="1" dirty="0" smtClean="0">
                <a:solidFill>
                  <a:schemeClr val="accent4">
                    <a:lumMod val="75000"/>
                  </a:schemeClr>
                </a:solidFill>
              </a:rPr>
              <a:t>Institutul de Reforme Penale</a:t>
            </a:r>
            <a:endParaRPr lang="ru-RU" i="1" dirty="0">
              <a:solidFill>
                <a:schemeClr val="accent4">
                  <a:lumMod val="75000"/>
                </a:schemeClr>
              </a:solidFill>
            </a:endParaRPr>
          </a:p>
        </p:txBody>
      </p:sp>
      <p:sp>
        <p:nvSpPr>
          <p:cNvPr id="6" name="Заголовок 3"/>
          <p:cNvSpPr>
            <a:spLocks noGrp="1"/>
          </p:cNvSpPr>
          <p:nvPr>
            <p:ph type="ctrTitle"/>
          </p:nvPr>
        </p:nvSpPr>
        <p:spPr>
          <a:xfrm>
            <a:off x="685800" y="1142985"/>
            <a:ext cx="7772400" cy="3357585"/>
          </a:xfrm>
        </p:spPr>
        <p:txBody>
          <a:bodyPr>
            <a:noAutofit/>
          </a:bodyPr>
          <a:lstStyle/>
          <a:p>
            <a:pPr algn="l"/>
            <a:r>
              <a:rPr lang="ro-RO" sz="2000" dirty="0" smtClean="0">
                <a:solidFill>
                  <a:schemeClr val="accent4">
                    <a:lumMod val="50000"/>
                  </a:schemeClr>
                </a:solidFill>
              </a:rPr>
              <a:t>        </a:t>
            </a:r>
            <a:r>
              <a:rPr lang="vi-VN" sz="2000" dirty="0" smtClean="0">
                <a:solidFill>
                  <a:schemeClr val="accent4">
                    <a:lumMod val="50000"/>
                  </a:schemeClr>
                </a:solidFill>
              </a:rPr>
              <a:t>Principiile de bază </a:t>
            </a:r>
            <a:r>
              <a:rPr lang="vi-VN" sz="2000" dirty="0" smtClean="0">
                <a:solidFill>
                  <a:schemeClr val="accent4">
                    <a:lumMod val="50000"/>
                  </a:schemeClr>
                </a:solidFill>
              </a:rPr>
              <a:t>ale</a:t>
            </a:r>
            <a:r>
              <a:rPr lang="ro-RO" sz="2000" dirty="0" smtClean="0">
                <a:solidFill>
                  <a:schemeClr val="accent4">
                    <a:lumMod val="50000"/>
                  </a:schemeClr>
                </a:solidFill>
              </a:rPr>
              <a:t> </a:t>
            </a:r>
            <a:r>
              <a:rPr lang="vi-VN" sz="2000" dirty="0" smtClean="0">
                <a:solidFill>
                  <a:schemeClr val="accent4">
                    <a:lumMod val="50000"/>
                  </a:schemeClr>
                </a:solidFill>
              </a:rPr>
              <a:t>cooperăr</a:t>
            </a:r>
            <a:r>
              <a:rPr lang="ro-RO" sz="2000" dirty="0" smtClean="0">
                <a:solidFill>
                  <a:schemeClr val="accent4">
                    <a:lumMod val="50000"/>
                  </a:schemeClr>
                </a:solidFill>
              </a:rPr>
              <a:t>ii</a:t>
            </a:r>
            <a:br>
              <a:rPr lang="ro-RO" sz="2000" dirty="0" smtClean="0">
                <a:solidFill>
                  <a:schemeClr val="accent4">
                    <a:lumMod val="50000"/>
                  </a:schemeClr>
                </a:solidFill>
              </a:rPr>
            </a:b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a) </a:t>
            </a:r>
            <a:r>
              <a:rPr lang="ro-RO" sz="2000" dirty="0" smtClean="0">
                <a:solidFill>
                  <a:schemeClr val="accent4">
                    <a:lumMod val="50000"/>
                  </a:schemeClr>
                </a:solidFill>
              </a:rPr>
              <a:t>P</a:t>
            </a:r>
            <a:r>
              <a:rPr lang="vi-VN" sz="2000" dirty="0" smtClean="0">
                <a:solidFill>
                  <a:schemeClr val="accent4">
                    <a:lumMod val="50000"/>
                  </a:schemeClr>
                </a:solidFill>
              </a:rPr>
              <a:t>rincipiul </a:t>
            </a:r>
            <a:r>
              <a:rPr lang="vi-VN" sz="2000" dirty="0" smtClean="0">
                <a:solidFill>
                  <a:schemeClr val="accent4">
                    <a:lumMod val="50000"/>
                  </a:schemeClr>
                </a:solidFill>
              </a:rPr>
              <a:t>protejării drepturilor şi respectării interesului superior al copilului; </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b</a:t>
            </a:r>
            <a:r>
              <a:rPr lang="vi-VN" sz="2000" dirty="0" smtClean="0">
                <a:solidFill>
                  <a:schemeClr val="accent4">
                    <a:lumMod val="50000"/>
                  </a:schemeClr>
                </a:solidFill>
              </a:rPr>
              <a:t>) </a:t>
            </a:r>
            <a:r>
              <a:rPr lang="ro-RO" sz="2000" dirty="0" smtClean="0">
                <a:solidFill>
                  <a:schemeClr val="accent4">
                    <a:lumMod val="50000"/>
                  </a:schemeClr>
                </a:solidFill>
              </a:rPr>
              <a:t>P</a:t>
            </a:r>
            <a:r>
              <a:rPr lang="vi-VN" sz="2000" dirty="0" smtClean="0">
                <a:solidFill>
                  <a:schemeClr val="accent4">
                    <a:lumMod val="50000"/>
                  </a:schemeClr>
                </a:solidFill>
              </a:rPr>
              <a:t>rincipiul </a:t>
            </a:r>
            <a:r>
              <a:rPr lang="vi-VN" sz="2000" dirty="0" smtClean="0">
                <a:solidFill>
                  <a:schemeClr val="accent4">
                    <a:lumMod val="50000"/>
                  </a:schemeClr>
                </a:solidFill>
              </a:rPr>
              <a:t>cooperării interdisciplinare şi intersectoriale în lucrul cu copiii în </a:t>
            </a:r>
            <a:r>
              <a:rPr lang="vi-VN" sz="2000" dirty="0" smtClean="0">
                <a:solidFill>
                  <a:schemeClr val="accent4">
                    <a:lumMod val="50000"/>
                  </a:schemeClr>
                </a:solidFill>
              </a:rPr>
              <a:t>con</a:t>
            </a:r>
            <a:r>
              <a:rPr lang="en-US" sz="2000" dirty="0" err="1" smtClean="0">
                <a:solidFill>
                  <a:schemeClr val="accent4">
                    <a:lumMod val="50000"/>
                  </a:schemeClr>
                </a:solidFill>
              </a:rPr>
              <a:t>flict</a:t>
            </a:r>
            <a:r>
              <a:rPr lang="en-US" sz="2000" dirty="0" smtClean="0">
                <a:solidFill>
                  <a:schemeClr val="accent4">
                    <a:lumMod val="50000"/>
                  </a:schemeClr>
                </a:solidFill>
              </a:rPr>
              <a:t> cu </a:t>
            </a:r>
            <a:r>
              <a:rPr lang="en-US" sz="2000" dirty="0" err="1" smtClean="0">
                <a:solidFill>
                  <a:schemeClr val="accent4">
                    <a:lumMod val="50000"/>
                  </a:schemeClr>
                </a:solidFill>
              </a:rPr>
              <a:t>legea</a:t>
            </a:r>
            <a:r>
              <a:rPr lang="en-US" sz="2000" dirty="0" smtClean="0">
                <a:solidFill>
                  <a:schemeClr val="accent4">
                    <a:lumMod val="50000"/>
                  </a:schemeClr>
                </a:solidFill>
              </a:rPr>
              <a:t>;</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c) </a:t>
            </a:r>
            <a:r>
              <a:rPr lang="ro-RO" sz="2000" dirty="0" smtClean="0">
                <a:solidFill>
                  <a:schemeClr val="accent4">
                    <a:lumMod val="50000"/>
                  </a:schemeClr>
                </a:solidFill>
              </a:rPr>
              <a:t>P</a:t>
            </a:r>
            <a:r>
              <a:rPr lang="vi-VN" sz="2000" dirty="0" smtClean="0">
                <a:solidFill>
                  <a:schemeClr val="accent4">
                    <a:lumMod val="50000"/>
                  </a:schemeClr>
                </a:solidFill>
              </a:rPr>
              <a:t>rincipiul </a:t>
            </a:r>
            <a:r>
              <a:rPr lang="vi-VN" sz="2000" dirty="0" smtClean="0">
                <a:solidFill>
                  <a:schemeClr val="accent4">
                    <a:lumMod val="50000"/>
                  </a:schemeClr>
                </a:solidFill>
              </a:rPr>
              <a:t>egalităţii şi nediscriminării; </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d</a:t>
            </a:r>
            <a:r>
              <a:rPr lang="vi-VN" sz="2000" dirty="0" smtClean="0">
                <a:solidFill>
                  <a:schemeClr val="accent4">
                    <a:lumMod val="50000"/>
                  </a:schemeClr>
                </a:solidFill>
              </a:rPr>
              <a:t>) </a:t>
            </a:r>
            <a:r>
              <a:rPr lang="ro-RO" sz="2000" dirty="0" smtClean="0">
                <a:solidFill>
                  <a:schemeClr val="accent4">
                    <a:lumMod val="50000"/>
                  </a:schemeClr>
                </a:solidFill>
              </a:rPr>
              <a:t>P</a:t>
            </a:r>
            <a:r>
              <a:rPr lang="vi-VN" sz="2000" dirty="0" smtClean="0">
                <a:solidFill>
                  <a:schemeClr val="accent4">
                    <a:lumMod val="50000"/>
                  </a:schemeClr>
                </a:solidFill>
              </a:rPr>
              <a:t>rincipiul </a:t>
            </a:r>
            <a:r>
              <a:rPr lang="vi-VN" sz="2000" dirty="0" smtClean="0">
                <a:solidFill>
                  <a:schemeClr val="accent4">
                    <a:lumMod val="50000"/>
                  </a:schemeClr>
                </a:solidFill>
              </a:rPr>
              <a:t>participării copilului la luarea deciziilor care îl privesc, ţinându-se cont de opinia lui dacă aceasta nu contravine intereselor sale; </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e</a:t>
            </a:r>
            <a:r>
              <a:rPr lang="vi-VN" sz="2000" dirty="0" smtClean="0">
                <a:solidFill>
                  <a:schemeClr val="accent4">
                    <a:lumMod val="50000"/>
                  </a:schemeClr>
                </a:solidFill>
              </a:rPr>
              <a:t>) </a:t>
            </a:r>
            <a:r>
              <a:rPr lang="ro-RO" sz="2000" dirty="0" smtClean="0">
                <a:solidFill>
                  <a:schemeClr val="accent4">
                    <a:lumMod val="50000"/>
                  </a:schemeClr>
                </a:solidFill>
              </a:rPr>
              <a:t>P</a:t>
            </a:r>
            <a:r>
              <a:rPr lang="vi-VN" sz="2000" dirty="0" smtClean="0">
                <a:solidFill>
                  <a:schemeClr val="accent4">
                    <a:lumMod val="50000"/>
                  </a:schemeClr>
                </a:solidFill>
              </a:rPr>
              <a:t>rincipiul </a:t>
            </a:r>
            <a:r>
              <a:rPr lang="vi-VN" sz="2000" dirty="0" smtClean="0">
                <a:solidFill>
                  <a:schemeClr val="accent4">
                    <a:lumMod val="50000"/>
                  </a:schemeClr>
                </a:solidFill>
              </a:rPr>
              <a:t>respectării confidenţialităţii informaţiei şi a normelor deontologice profesionale în lucrul cu minorii.</a:t>
            </a:r>
            <a:r>
              <a:rPr lang="ro-RO" sz="2000" dirty="0" smtClean="0">
                <a:solidFill>
                  <a:schemeClr val="accent4">
                    <a:lumMod val="50000"/>
                  </a:schemeClr>
                </a:solidFill>
              </a:rPr>
              <a:t/>
            </a:r>
            <a:br>
              <a:rPr lang="ro-RO" sz="2000" dirty="0" smtClean="0">
                <a:solidFill>
                  <a:schemeClr val="accent4">
                    <a:lumMod val="50000"/>
                  </a:schemeClr>
                </a:solidFill>
              </a:rPr>
            </a:br>
            <a:endParaRPr lang="ru-RU" sz="2000" dirty="0">
              <a:solidFill>
                <a:schemeClr val="accent4">
                  <a:lumMod val="50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357554" y="5857892"/>
            <a:ext cx="5643602" cy="714380"/>
          </a:xfrm>
        </p:spPr>
        <p:txBody>
          <a:bodyPr>
            <a:normAutofit/>
          </a:bodyPr>
          <a:lstStyle/>
          <a:p>
            <a:r>
              <a:rPr lang="ro-RO" i="1" dirty="0" smtClean="0">
                <a:solidFill>
                  <a:schemeClr val="accent4">
                    <a:lumMod val="75000"/>
                  </a:schemeClr>
                </a:solidFill>
              </a:rPr>
              <a:t>Institutul de Reforme Penale</a:t>
            </a:r>
            <a:endParaRPr lang="ru-RU" i="1" dirty="0">
              <a:solidFill>
                <a:schemeClr val="accent4">
                  <a:lumMod val="75000"/>
                </a:schemeClr>
              </a:solidFill>
            </a:endParaRPr>
          </a:p>
        </p:txBody>
      </p:sp>
      <p:sp>
        <p:nvSpPr>
          <p:cNvPr id="6" name="Заголовок 3"/>
          <p:cNvSpPr>
            <a:spLocks noGrp="1"/>
          </p:cNvSpPr>
          <p:nvPr>
            <p:ph type="ctrTitle"/>
          </p:nvPr>
        </p:nvSpPr>
        <p:spPr>
          <a:xfrm>
            <a:off x="685800" y="1142985"/>
            <a:ext cx="7772400" cy="1928825"/>
          </a:xfrm>
        </p:spPr>
        <p:txBody>
          <a:bodyPr>
            <a:noAutofit/>
          </a:bodyPr>
          <a:lstStyle/>
          <a:p>
            <a:pPr algn="ctr"/>
            <a:r>
              <a:rPr lang="ro-RO" sz="2800" dirty="0" smtClean="0">
                <a:solidFill>
                  <a:schemeClr val="accent4">
                    <a:lumMod val="50000"/>
                  </a:schemeClr>
                </a:solidFill>
              </a:rPr>
              <a:t>Vă mulţumesc pentru atenţie!</a:t>
            </a:r>
            <a:r>
              <a:rPr lang="ro-RO" sz="2000" dirty="0" smtClean="0">
                <a:solidFill>
                  <a:schemeClr val="accent4">
                    <a:lumMod val="50000"/>
                  </a:schemeClr>
                </a:solidFill>
              </a:rPr>
              <a:t/>
            </a:r>
            <a:br>
              <a:rPr lang="ro-RO" sz="2000" dirty="0" smtClean="0">
                <a:solidFill>
                  <a:schemeClr val="accent4">
                    <a:lumMod val="50000"/>
                  </a:schemeClr>
                </a:solidFill>
              </a:rPr>
            </a:br>
            <a:endParaRPr lang="ru-RU" sz="2000" dirty="0">
              <a:solidFill>
                <a:schemeClr val="accent4">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857232"/>
            <a:ext cx="7772400" cy="3429024"/>
          </a:xfrm>
        </p:spPr>
        <p:txBody>
          <a:bodyPr>
            <a:noAutofit/>
          </a:bodyPr>
          <a:lstStyle/>
          <a:p>
            <a:pPr algn="ctr"/>
            <a:r>
              <a:rPr lang="ro-RO" sz="2800" dirty="0" smtClean="0">
                <a:solidFill>
                  <a:schemeClr val="accent4">
                    <a:lumMod val="75000"/>
                  </a:schemeClr>
                </a:solidFill>
              </a:rPr>
              <a:t>Mecanismul local de referire urmăreşte coordonarea şi unificarea acţiunilor tuturor instituţiilor şi organizaţiilor implicate în vederea asigurării respectării drepturilor copilului, aplicării unei modalităţi eficiente de referire la serviciile sociale din comunitate, reducerii comportamentului delincvent  şi deviant în rîndurile minorilor</a:t>
            </a:r>
            <a:endParaRPr lang="ru-RU" sz="2800" dirty="0">
              <a:solidFill>
                <a:schemeClr val="accent4">
                  <a:lumMod val="75000"/>
                </a:schemeClr>
              </a:solidFill>
            </a:endParaRPr>
          </a:p>
        </p:txBody>
      </p:sp>
      <p:sp>
        <p:nvSpPr>
          <p:cNvPr id="3" name="Подзаголовок 2"/>
          <p:cNvSpPr>
            <a:spLocks noGrp="1"/>
          </p:cNvSpPr>
          <p:nvPr>
            <p:ph type="subTitle" idx="1"/>
          </p:nvPr>
        </p:nvSpPr>
        <p:spPr>
          <a:xfrm>
            <a:off x="3357554" y="5857892"/>
            <a:ext cx="5643602" cy="714380"/>
          </a:xfrm>
        </p:spPr>
        <p:txBody>
          <a:bodyPr>
            <a:normAutofit/>
          </a:bodyPr>
          <a:lstStyle/>
          <a:p>
            <a:r>
              <a:rPr lang="ro-RO" i="1" dirty="0" smtClean="0">
                <a:solidFill>
                  <a:schemeClr val="accent4">
                    <a:lumMod val="75000"/>
                  </a:schemeClr>
                </a:solidFill>
              </a:rPr>
              <a:t>Institutul de Reforme Penale</a:t>
            </a:r>
            <a:endParaRPr lang="ru-RU" i="1" dirty="0">
              <a:solidFill>
                <a:schemeClr val="accent4">
                  <a:lumMod val="7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857232"/>
            <a:ext cx="7772400" cy="3429024"/>
          </a:xfrm>
        </p:spPr>
        <p:txBody>
          <a:bodyPr>
            <a:noAutofit/>
          </a:bodyPr>
          <a:lstStyle/>
          <a:p>
            <a:pPr algn="l"/>
            <a:r>
              <a:rPr lang="ro-RO" sz="2800" i="1" dirty="0" smtClean="0">
                <a:solidFill>
                  <a:schemeClr val="accent4">
                    <a:lumMod val="75000"/>
                  </a:schemeClr>
                </a:solidFill>
              </a:rPr>
              <a:t>Obiectivele principale ale mecanismului local de referire sunt:</a:t>
            </a:r>
            <a:r>
              <a:rPr lang="ro-RO" sz="2000" dirty="0" smtClean="0">
                <a:solidFill>
                  <a:schemeClr val="accent4">
                    <a:lumMod val="75000"/>
                  </a:schemeClr>
                </a:solidFill>
              </a:rPr>
              <a:t/>
            </a:r>
            <a:br>
              <a:rPr lang="ro-RO" sz="2000" dirty="0" smtClean="0">
                <a:solidFill>
                  <a:schemeClr val="accent4">
                    <a:lumMod val="75000"/>
                  </a:schemeClr>
                </a:solidFill>
              </a:rPr>
            </a:br>
            <a:r>
              <a:rPr lang="ro-RO" sz="2000" dirty="0" smtClean="0">
                <a:solidFill>
                  <a:schemeClr val="accent4">
                    <a:lumMod val="75000"/>
                  </a:schemeClr>
                </a:solidFill>
              </a:rPr>
              <a:t/>
            </a:r>
            <a:br>
              <a:rPr lang="ro-RO" sz="2000" dirty="0" smtClean="0">
                <a:solidFill>
                  <a:schemeClr val="accent4">
                    <a:lumMod val="75000"/>
                  </a:schemeClr>
                </a:solidFill>
              </a:rPr>
            </a:br>
            <a:r>
              <a:rPr lang="ro-RO" sz="2000" dirty="0" smtClean="0">
                <a:solidFill>
                  <a:schemeClr val="accent4">
                    <a:lumMod val="75000"/>
                  </a:schemeClr>
                </a:solidFill>
              </a:rPr>
              <a:t>- </a:t>
            </a:r>
            <a:r>
              <a:rPr lang="ro-RO" sz="2000" b="0" dirty="0" smtClean="0">
                <a:solidFill>
                  <a:schemeClr val="accent4">
                    <a:lumMod val="75000"/>
                  </a:schemeClr>
                </a:solidFill>
              </a:rPr>
              <a:t>C</a:t>
            </a:r>
            <a:r>
              <a:rPr lang="ro-RO" sz="2000" dirty="0" smtClean="0">
                <a:solidFill>
                  <a:schemeClr val="accent4">
                    <a:lumMod val="75000"/>
                  </a:schemeClr>
                </a:solidFill>
              </a:rPr>
              <a:t>onsultarea şi informarea reciprocă a partenerilor locali implicaţi în lucrul cu copiii sub vîrsta răspunderii penale şi cei aflaţi în conflict cu legea;</a:t>
            </a:r>
            <a:br>
              <a:rPr lang="ro-RO" sz="2000" dirty="0" smtClean="0">
                <a:solidFill>
                  <a:schemeClr val="accent4">
                    <a:lumMod val="75000"/>
                  </a:schemeClr>
                </a:solidFill>
              </a:rPr>
            </a:br>
            <a:r>
              <a:rPr lang="ro-RO" sz="2000" dirty="0" smtClean="0">
                <a:solidFill>
                  <a:schemeClr val="accent4">
                    <a:lumMod val="75000"/>
                  </a:schemeClr>
                </a:solidFill>
              </a:rPr>
              <a:t>- Consolidarea eforturilor în vederea combaterii delincvenţei juvenile;</a:t>
            </a:r>
            <a:br>
              <a:rPr lang="ro-RO" sz="2000" dirty="0" smtClean="0">
                <a:solidFill>
                  <a:schemeClr val="accent4">
                    <a:lumMod val="75000"/>
                  </a:schemeClr>
                </a:solidFill>
              </a:rPr>
            </a:br>
            <a:r>
              <a:rPr lang="ro-RO" sz="2000" dirty="0" smtClean="0">
                <a:solidFill>
                  <a:schemeClr val="accent4">
                    <a:lumMod val="75000"/>
                  </a:schemeClr>
                </a:solidFill>
              </a:rPr>
              <a:t>-</a:t>
            </a:r>
            <a:r>
              <a:rPr lang="en-US" sz="2000" dirty="0" smtClean="0">
                <a:solidFill>
                  <a:schemeClr val="accent4">
                    <a:lumMod val="75000"/>
                  </a:schemeClr>
                </a:solidFill>
              </a:rPr>
              <a:t> </a:t>
            </a:r>
            <a:r>
              <a:rPr lang="ro-RO" sz="2000" dirty="0" smtClean="0">
                <a:solidFill>
                  <a:schemeClr val="accent4">
                    <a:lumMod val="75000"/>
                  </a:schemeClr>
                </a:solidFill>
              </a:rPr>
              <a:t>Promovarea în comun a standartelor internaţionale în domeniul ,,Justiţiei Prietenoase Copilului</a:t>
            </a:r>
            <a:r>
              <a:rPr lang="en-US" sz="2000" dirty="0" smtClean="0">
                <a:solidFill>
                  <a:schemeClr val="accent4">
                    <a:lumMod val="75000"/>
                  </a:schemeClr>
                </a:solidFill>
              </a:rPr>
              <a:t>”;</a:t>
            </a:r>
            <a:r>
              <a:rPr lang="ro-RO" sz="2800" dirty="0" smtClean="0">
                <a:solidFill>
                  <a:schemeClr val="accent4">
                    <a:lumMod val="75000"/>
                  </a:schemeClr>
                </a:solidFill>
              </a:rPr>
              <a:t/>
            </a:r>
            <a:br>
              <a:rPr lang="ro-RO" sz="2800" dirty="0" smtClean="0">
                <a:solidFill>
                  <a:schemeClr val="accent4">
                    <a:lumMod val="75000"/>
                  </a:schemeClr>
                </a:solidFill>
              </a:rPr>
            </a:br>
            <a:endParaRPr lang="ru-RU" sz="2800" dirty="0">
              <a:solidFill>
                <a:schemeClr val="accent4">
                  <a:lumMod val="75000"/>
                </a:schemeClr>
              </a:solidFill>
            </a:endParaRPr>
          </a:p>
        </p:txBody>
      </p:sp>
      <p:sp>
        <p:nvSpPr>
          <p:cNvPr id="3" name="Подзаголовок 2"/>
          <p:cNvSpPr>
            <a:spLocks noGrp="1"/>
          </p:cNvSpPr>
          <p:nvPr>
            <p:ph type="subTitle" idx="1"/>
          </p:nvPr>
        </p:nvSpPr>
        <p:spPr>
          <a:xfrm>
            <a:off x="3357554" y="5857892"/>
            <a:ext cx="5643602" cy="714380"/>
          </a:xfrm>
        </p:spPr>
        <p:txBody>
          <a:bodyPr>
            <a:normAutofit/>
          </a:bodyPr>
          <a:lstStyle/>
          <a:p>
            <a:r>
              <a:rPr lang="ro-RO" i="1" dirty="0" smtClean="0">
                <a:solidFill>
                  <a:schemeClr val="accent4">
                    <a:lumMod val="75000"/>
                  </a:schemeClr>
                </a:solidFill>
              </a:rPr>
              <a:t>Institutul de Reforme Penale</a:t>
            </a:r>
            <a:endParaRPr lang="ru-RU" i="1" dirty="0">
              <a:solidFill>
                <a:schemeClr val="accent4">
                  <a:lumMod val="7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857232"/>
            <a:ext cx="7772400" cy="3429024"/>
          </a:xfrm>
        </p:spPr>
        <p:txBody>
          <a:bodyPr>
            <a:noAutofit/>
          </a:bodyPr>
          <a:lstStyle/>
          <a:p>
            <a:pPr algn="l"/>
            <a:r>
              <a:rPr lang="ro-RO" sz="2000" dirty="0" smtClean="0">
                <a:solidFill>
                  <a:schemeClr val="accent4">
                    <a:lumMod val="50000"/>
                  </a:schemeClr>
                </a:solidFill>
              </a:rPr>
              <a:t>        </a:t>
            </a:r>
            <a:r>
              <a:rPr lang="en-US" sz="2400" i="1" dirty="0" err="1" smtClean="0">
                <a:solidFill>
                  <a:schemeClr val="accent4">
                    <a:lumMod val="50000"/>
                  </a:schemeClr>
                </a:solidFill>
              </a:rPr>
              <a:t>Institu</a:t>
            </a:r>
            <a:r>
              <a:rPr lang="ro-RO" sz="2400" i="1" dirty="0" smtClean="0">
                <a:solidFill>
                  <a:schemeClr val="accent4">
                    <a:lumMod val="50000"/>
                  </a:schemeClr>
                </a:solidFill>
              </a:rPr>
              <a:t>ţiile şi organizaţiile participante în cadrul  mecanismului local de referire sunt:</a:t>
            </a:r>
            <a:r>
              <a:rPr lang="ro-RO" sz="2000" dirty="0" smtClean="0">
                <a:solidFill>
                  <a:schemeClr val="accent4">
                    <a:lumMod val="50000"/>
                  </a:schemeClr>
                </a:solidFill>
              </a:rPr>
              <a:t/>
            </a:r>
            <a:br>
              <a:rPr lang="ro-RO" sz="2000" dirty="0" smtClean="0">
                <a:solidFill>
                  <a:schemeClr val="accent4">
                    <a:lumMod val="50000"/>
                  </a:schemeClr>
                </a:solidFill>
              </a:rPr>
            </a:b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a) Direcţia Asistenţă Socială şi Protecţie a </a:t>
            </a:r>
            <a:r>
              <a:rPr lang="vi-VN" sz="2000" dirty="0" smtClean="0">
                <a:solidFill>
                  <a:schemeClr val="accent4">
                    <a:lumMod val="50000"/>
                  </a:schemeClr>
                </a:solidFill>
              </a:rPr>
              <a:t>Familiei</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b</a:t>
            </a:r>
            <a:r>
              <a:rPr lang="vi-VN" sz="2000" dirty="0" smtClean="0">
                <a:solidFill>
                  <a:schemeClr val="accent4">
                    <a:lumMod val="50000"/>
                  </a:schemeClr>
                </a:solidFill>
              </a:rPr>
              <a:t>) Direcţia Învăţământ, Tineret şi </a:t>
            </a:r>
            <a:r>
              <a:rPr lang="vi-VN" sz="2000" dirty="0" smtClean="0">
                <a:solidFill>
                  <a:schemeClr val="accent4">
                    <a:lumMod val="50000"/>
                  </a:schemeClr>
                </a:solidFill>
              </a:rPr>
              <a:t>Sport</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c</a:t>
            </a:r>
            <a:r>
              <a:rPr lang="vi-VN" sz="2000" dirty="0" smtClean="0">
                <a:solidFill>
                  <a:schemeClr val="accent4">
                    <a:lumMod val="50000"/>
                  </a:schemeClr>
                </a:solidFill>
              </a:rPr>
              <a:t>) Serviciul Sănătate al </a:t>
            </a:r>
            <a:r>
              <a:rPr lang="vi-VN" sz="2000" dirty="0" smtClean="0">
                <a:solidFill>
                  <a:schemeClr val="accent4">
                    <a:lumMod val="50000"/>
                  </a:schemeClr>
                </a:solidFill>
              </a:rPr>
              <a:t>Primăriei</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d</a:t>
            </a:r>
            <a:r>
              <a:rPr lang="vi-VN" sz="2000" dirty="0" smtClean="0">
                <a:solidFill>
                  <a:schemeClr val="accent4">
                    <a:lumMod val="50000"/>
                  </a:schemeClr>
                </a:solidFill>
              </a:rPr>
              <a:t>) Procuratura </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e</a:t>
            </a:r>
            <a:r>
              <a:rPr lang="vi-VN" sz="2000" dirty="0" smtClean="0">
                <a:solidFill>
                  <a:schemeClr val="accent4">
                    <a:lumMod val="50000"/>
                  </a:schemeClr>
                </a:solidFill>
              </a:rPr>
              <a:t>) Inspectoratul de Poliţie </a:t>
            </a:r>
            <a:r>
              <a:rPr lang="ro-RO" sz="2000" dirty="0" smtClean="0">
                <a:solidFill>
                  <a:schemeClr val="accent4">
                    <a:lumMod val="50000"/>
                  </a:schemeClr>
                </a:solidFill>
              </a:rPr>
              <a:t/>
            </a:r>
            <a:br>
              <a:rPr lang="ro-RO" sz="2000" dirty="0" smtClean="0">
                <a:solidFill>
                  <a:schemeClr val="accent4">
                    <a:lumMod val="50000"/>
                  </a:schemeClr>
                </a:solidFill>
              </a:rPr>
            </a:br>
            <a:r>
              <a:rPr lang="ro-RO" sz="2000" dirty="0" smtClean="0">
                <a:solidFill>
                  <a:schemeClr val="accent4">
                    <a:lumMod val="50000"/>
                  </a:schemeClr>
                </a:solidFill>
              </a:rPr>
              <a:t>f) </a:t>
            </a:r>
            <a:r>
              <a:rPr lang="vi-VN" sz="2000" dirty="0" smtClean="0">
                <a:solidFill>
                  <a:schemeClr val="accent4">
                    <a:lumMod val="50000"/>
                  </a:schemeClr>
                </a:solidFill>
              </a:rPr>
              <a:t>Oficiul </a:t>
            </a:r>
            <a:r>
              <a:rPr lang="vi-VN" sz="2000" dirty="0" smtClean="0">
                <a:solidFill>
                  <a:schemeClr val="accent4">
                    <a:lumMod val="50000"/>
                  </a:schemeClr>
                </a:solidFill>
              </a:rPr>
              <a:t>teritorial de Probaţiune </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g</a:t>
            </a:r>
            <a:r>
              <a:rPr lang="vi-VN" sz="2000" dirty="0" smtClean="0">
                <a:solidFill>
                  <a:schemeClr val="accent4">
                    <a:lumMod val="50000"/>
                  </a:schemeClr>
                </a:solidFill>
              </a:rPr>
              <a:t>) </a:t>
            </a:r>
            <a:r>
              <a:rPr lang="vi-VN" sz="2000" dirty="0" smtClean="0">
                <a:solidFill>
                  <a:schemeClr val="accent4">
                    <a:lumMod val="50000"/>
                  </a:schemeClr>
                </a:solidFill>
              </a:rPr>
              <a:t>Judecătoria</a:t>
            </a:r>
            <a:r>
              <a:rPr lang="ro-RO" sz="2000" dirty="0" smtClean="0">
                <a:solidFill>
                  <a:schemeClr val="accent4">
                    <a:lumMod val="50000"/>
                  </a:schemeClr>
                </a:solidFill>
              </a:rPr>
              <a:t> </a:t>
            </a:r>
            <a:endParaRPr lang="ru-RU" sz="2000" dirty="0">
              <a:solidFill>
                <a:schemeClr val="accent4">
                  <a:lumMod val="50000"/>
                </a:schemeClr>
              </a:solidFill>
            </a:endParaRPr>
          </a:p>
        </p:txBody>
      </p:sp>
      <p:sp>
        <p:nvSpPr>
          <p:cNvPr id="3" name="Подзаголовок 2"/>
          <p:cNvSpPr>
            <a:spLocks noGrp="1"/>
          </p:cNvSpPr>
          <p:nvPr>
            <p:ph type="subTitle" idx="1"/>
          </p:nvPr>
        </p:nvSpPr>
        <p:spPr>
          <a:xfrm>
            <a:off x="3357554" y="5857892"/>
            <a:ext cx="5643602" cy="714380"/>
          </a:xfrm>
        </p:spPr>
        <p:txBody>
          <a:bodyPr>
            <a:normAutofit/>
          </a:bodyPr>
          <a:lstStyle/>
          <a:p>
            <a:r>
              <a:rPr lang="ro-RO" i="1" dirty="0" smtClean="0">
                <a:solidFill>
                  <a:schemeClr val="accent4">
                    <a:lumMod val="75000"/>
                  </a:schemeClr>
                </a:solidFill>
              </a:rPr>
              <a:t>Institutul de Reforme Penale</a:t>
            </a:r>
            <a:endParaRPr lang="ru-RU" i="1" dirty="0">
              <a:solidFill>
                <a:schemeClr val="accent4">
                  <a:lumMod val="7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142984"/>
            <a:ext cx="7772400" cy="2714644"/>
          </a:xfrm>
        </p:spPr>
        <p:txBody>
          <a:bodyPr>
            <a:noAutofit/>
          </a:bodyPr>
          <a:lstStyle/>
          <a:p>
            <a:pPr algn="ctr"/>
            <a:r>
              <a:rPr lang="vi-VN" sz="2800" dirty="0" smtClean="0">
                <a:solidFill>
                  <a:schemeClr val="accent4">
                    <a:lumMod val="50000"/>
                  </a:schemeClr>
                </a:solidFill>
              </a:rPr>
              <a:t>Grupurile-ţintă în beneficiul cărora funcţionează Mecanismul local de referire sunt: </a:t>
            </a:r>
            <a:r>
              <a:rPr lang="ro-RO" sz="2800" dirty="0" smtClean="0">
                <a:solidFill>
                  <a:schemeClr val="accent4">
                    <a:lumMod val="50000"/>
                  </a:schemeClr>
                </a:solidFill>
              </a:rPr>
              <a:t/>
            </a:r>
            <a:br>
              <a:rPr lang="ro-RO" sz="2800" dirty="0" smtClean="0">
                <a:solidFill>
                  <a:schemeClr val="accent4">
                    <a:lumMod val="50000"/>
                  </a:schemeClr>
                </a:solidFill>
              </a:rPr>
            </a:br>
            <a:r>
              <a:rPr lang="ro-RO" sz="2400" dirty="0" smtClean="0">
                <a:solidFill>
                  <a:schemeClr val="accent4">
                    <a:lumMod val="50000"/>
                  </a:schemeClr>
                </a:solidFill>
              </a:rPr>
              <a:t/>
            </a:r>
            <a:br>
              <a:rPr lang="ro-RO" sz="2400" dirty="0" smtClean="0">
                <a:solidFill>
                  <a:schemeClr val="accent4">
                    <a:lumMod val="50000"/>
                  </a:schemeClr>
                </a:solidFill>
              </a:rPr>
            </a:br>
            <a:r>
              <a:rPr lang="vi-VN" sz="2400" dirty="0" smtClean="0">
                <a:solidFill>
                  <a:schemeClr val="accent4">
                    <a:lumMod val="50000"/>
                  </a:schemeClr>
                </a:solidFill>
              </a:rPr>
              <a:t>a</a:t>
            </a:r>
            <a:r>
              <a:rPr lang="vi-VN" sz="2400" dirty="0" smtClean="0">
                <a:solidFill>
                  <a:schemeClr val="accent4">
                    <a:lumMod val="50000"/>
                  </a:schemeClr>
                </a:solidFill>
              </a:rPr>
              <a:t>) copiii în conflict cu legea penală</a:t>
            </a:r>
            <a:r>
              <a:rPr lang="vi-VN" sz="2400" dirty="0" smtClean="0">
                <a:solidFill>
                  <a:schemeClr val="accent4">
                    <a:lumMod val="50000"/>
                  </a:schemeClr>
                </a:solidFill>
              </a:rPr>
              <a:t>;</a:t>
            </a:r>
            <a:r>
              <a:rPr lang="ro-RO" sz="2400" dirty="0" smtClean="0">
                <a:solidFill>
                  <a:schemeClr val="accent4">
                    <a:lumMod val="50000"/>
                  </a:schemeClr>
                </a:solidFill>
              </a:rPr>
              <a:t/>
            </a:r>
            <a:br>
              <a:rPr lang="ro-RO" sz="2400" dirty="0" smtClean="0">
                <a:solidFill>
                  <a:schemeClr val="accent4">
                    <a:lumMod val="50000"/>
                  </a:schemeClr>
                </a:solidFill>
              </a:rPr>
            </a:br>
            <a:r>
              <a:rPr lang="vi-VN" sz="2400" dirty="0" smtClean="0">
                <a:solidFill>
                  <a:schemeClr val="accent4">
                    <a:lumMod val="50000"/>
                  </a:schemeClr>
                </a:solidFill>
              </a:rPr>
              <a:t>b</a:t>
            </a:r>
            <a:r>
              <a:rPr lang="vi-VN" sz="2400" dirty="0" smtClean="0">
                <a:solidFill>
                  <a:schemeClr val="accent4">
                    <a:lumMod val="50000"/>
                  </a:schemeClr>
                </a:solidFill>
              </a:rPr>
              <a:t>) copiii sub vârsta răspunderii </a:t>
            </a:r>
            <a:r>
              <a:rPr lang="vi-VN" sz="2400" dirty="0" smtClean="0">
                <a:solidFill>
                  <a:schemeClr val="accent4">
                    <a:lumMod val="50000"/>
                  </a:schemeClr>
                </a:solidFill>
              </a:rPr>
              <a:t>penale</a:t>
            </a:r>
            <a:r>
              <a:rPr lang="ro-RO" sz="2400" dirty="0" smtClean="0">
                <a:solidFill>
                  <a:schemeClr val="accent4">
                    <a:lumMod val="50000"/>
                  </a:schemeClr>
                </a:solidFill>
              </a:rPr>
              <a:t>;</a:t>
            </a:r>
            <a:endParaRPr lang="ru-RU" sz="2400" dirty="0">
              <a:solidFill>
                <a:schemeClr val="accent4">
                  <a:lumMod val="50000"/>
                </a:schemeClr>
              </a:solidFill>
            </a:endParaRPr>
          </a:p>
        </p:txBody>
      </p:sp>
      <p:sp>
        <p:nvSpPr>
          <p:cNvPr id="3" name="Подзаголовок 2"/>
          <p:cNvSpPr>
            <a:spLocks noGrp="1"/>
          </p:cNvSpPr>
          <p:nvPr>
            <p:ph type="subTitle" idx="1"/>
          </p:nvPr>
        </p:nvSpPr>
        <p:spPr>
          <a:xfrm>
            <a:off x="3357554" y="5857892"/>
            <a:ext cx="5643602" cy="714380"/>
          </a:xfrm>
        </p:spPr>
        <p:txBody>
          <a:bodyPr>
            <a:normAutofit/>
          </a:bodyPr>
          <a:lstStyle/>
          <a:p>
            <a:r>
              <a:rPr lang="ro-RO" i="1" dirty="0" smtClean="0">
                <a:solidFill>
                  <a:schemeClr val="accent4">
                    <a:lumMod val="75000"/>
                  </a:schemeClr>
                </a:solidFill>
              </a:rPr>
              <a:t>Institutul de Reforme Penale</a:t>
            </a:r>
            <a:endParaRPr lang="ru-RU" i="1" dirty="0">
              <a:solidFill>
                <a:schemeClr val="accent4">
                  <a:lumMod val="7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714356"/>
            <a:ext cx="7772400" cy="3143272"/>
          </a:xfrm>
        </p:spPr>
        <p:txBody>
          <a:bodyPr>
            <a:noAutofit/>
          </a:bodyPr>
          <a:lstStyle/>
          <a:p>
            <a:pPr algn="l"/>
            <a:r>
              <a:rPr lang="ro-RO" sz="2000" dirty="0" smtClean="0">
                <a:solidFill>
                  <a:schemeClr val="accent1">
                    <a:lumMod val="50000"/>
                  </a:schemeClr>
                </a:solidFill>
              </a:rPr>
              <a:t>          </a:t>
            </a:r>
            <a:r>
              <a:rPr lang="vi-VN" sz="2000" dirty="0" smtClean="0">
                <a:solidFill>
                  <a:schemeClr val="accent1">
                    <a:lumMod val="50000"/>
                  </a:schemeClr>
                </a:solidFill>
              </a:rPr>
              <a:t>Direcţia </a:t>
            </a:r>
            <a:r>
              <a:rPr lang="vi-VN" sz="2000" dirty="0" smtClean="0">
                <a:solidFill>
                  <a:schemeClr val="accent1">
                    <a:lumMod val="50000"/>
                  </a:schemeClr>
                </a:solidFill>
              </a:rPr>
              <a:t>Asistenţă Socială şi Protecţie a </a:t>
            </a:r>
            <a:r>
              <a:rPr lang="vi-VN" sz="2000" dirty="0" smtClean="0">
                <a:solidFill>
                  <a:schemeClr val="accent1">
                    <a:lumMod val="50000"/>
                  </a:schemeClr>
                </a:solidFill>
              </a:rPr>
              <a:t>Familiei: </a:t>
            </a:r>
            <a:r>
              <a:rPr lang="ro-RO" sz="2000" dirty="0" smtClean="0">
                <a:solidFill>
                  <a:schemeClr val="accent1">
                    <a:lumMod val="50000"/>
                  </a:schemeClr>
                </a:solidFill>
              </a:rPr>
              <a:t/>
            </a:r>
            <a:br>
              <a:rPr lang="ro-RO" sz="2000" dirty="0" smtClean="0">
                <a:solidFill>
                  <a:schemeClr val="accent1">
                    <a:lumMod val="50000"/>
                  </a:schemeClr>
                </a:solidFill>
              </a:rPr>
            </a:br>
            <a:r>
              <a:rPr lang="ro-RO" sz="2000" dirty="0" smtClean="0">
                <a:solidFill>
                  <a:schemeClr val="accent1">
                    <a:lumMod val="50000"/>
                  </a:schemeClr>
                </a:solidFill>
              </a:rPr>
              <a:t/>
            </a:r>
            <a:br>
              <a:rPr lang="ro-RO" sz="2000" dirty="0" smtClean="0">
                <a:solidFill>
                  <a:schemeClr val="accent1">
                    <a:lumMod val="50000"/>
                  </a:schemeClr>
                </a:solidFill>
              </a:rPr>
            </a:br>
            <a:r>
              <a:rPr lang="vi-VN" sz="2000" dirty="0" smtClean="0">
                <a:solidFill>
                  <a:schemeClr val="accent1">
                    <a:lumMod val="50000"/>
                  </a:schemeClr>
                </a:solidFill>
              </a:rPr>
              <a:t>a</a:t>
            </a:r>
            <a:r>
              <a:rPr lang="vi-VN" sz="2000" dirty="0" smtClean="0">
                <a:solidFill>
                  <a:schemeClr val="accent1">
                    <a:lumMod val="50000"/>
                  </a:schemeClr>
                </a:solidFill>
              </a:rPr>
              <a:t>) </a:t>
            </a:r>
            <a:r>
              <a:rPr lang="vi-VN" sz="2000" dirty="0" smtClean="0">
                <a:solidFill>
                  <a:schemeClr val="accent1">
                    <a:lumMod val="50000"/>
                  </a:schemeClr>
                </a:solidFill>
              </a:rPr>
              <a:t>particip</a:t>
            </a:r>
            <a:r>
              <a:rPr lang="ro-RO" sz="2000" dirty="0" smtClean="0">
                <a:solidFill>
                  <a:schemeClr val="accent1">
                    <a:lumMod val="50000"/>
                  </a:schemeClr>
                </a:solidFill>
              </a:rPr>
              <a:t>ă</a:t>
            </a:r>
            <a:r>
              <a:rPr lang="vi-VN" sz="2000" dirty="0" smtClean="0">
                <a:solidFill>
                  <a:schemeClr val="accent1">
                    <a:lumMod val="50000"/>
                  </a:schemeClr>
                </a:solidFill>
              </a:rPr>
              <a:t> </a:t>
            </a:r>
            <a:r>
              <a:rPr lang="vi-VN" sz="2000" dirty="0" smtClean="0">
                <a:solidFill>
                  <a:schemeClr val="accent1">
                    <a:lumMod val="50000"/>
                  </a:schemeClr>
                </a:solidFill>
              </a:rPr>
              <a:t>la audierea minorului în calitate reprezentant legal; </a:t>
            </a:r>
            <a:r>
              <a:rPr lang="ro-RO" sz="2000" dirty="0" smtClean="0">
                <a:solidFill>
                  <a:schemeClr val="accent1">
                    <a:lumMod val="50000"/>
                  </a:schemeClr>
                </a:solidFill>
              </a:rPr>
              <a:t/>
            </a:r>
            <a:br>
              <a:rPr lang="ro-RO" sz="2000" dirty="0" smtClean="0">
                <a:solidFill>
                  <a:schemeClr val="accent1">
                    <a:lumMod val="50000"/>
                  </a:schemeClr>
                </a:solidFill>
              </a:rPr>
            </a:br>
            <a:r>
              <a:rPr lang="vi-VN" sz="2000" dirty="0" smtClean="0">
                <a:solidFill>
                  <a:schemeClr val="accent1">
                    <a:lumMod val="50000"/>
                  </a:schemeClr>
                </a:solidFill>
              </a:rPr>
              <a:t>b</a:t>
            </a:r>
            <a:r>
              <a:rPr lang="vi-VN" sz="2000" dirty="0" smtClean="0">
                <a:solidFill>
                  <a:schemeClr val="accent1">
                    <a:lumMod val="50000"/>
                  </a:schemeClr>
                </a:solidFill>
              </a:rPr>
              <a:t>) </a:t>
            </a:r>
            <a:r>
              <a:rPr lang="ro-RO" sz="2000" dirty="0" smtClean="0">
                <a:solidFill>
                  <a:schemeClr val="accent1">
                    <a:lumMod val="50000"/>
                  </a:schemeClr>
                </a:solidFill>
              </a:rPr>
              <a:t>i-a </a:t>
            </a:r>
            <a:r>
              <a:rPr lang="vi-VN" sz="2000" dirty="0" smtClean="0">
                <a:solidFill>
                  <a:schemeClr val="accent1">
                    <a:lumMod val="50000"/>
                  </a:schemeClr>
                </a:solidFill>
              </a:rPr>
              <a:t>decizii </a:t>
            </a:r>
            <a:r>
              <a:rPr lang="vi-VN" sz="2000" dirty="0" smtClean="0">
                <a:solidFill>
                  <a:schemeClr val="accent1">
                    <a:lumMod val="50000"/>
                  </a:schemeClr>
                </a:solidFill>
              </a:rPr>
              <a:t>privind plasamentul temporar al copilului; </a:t>
            </a:r>
            <a:r>
              <a:rPr lang="ro-RO" sz="2000" dirty="0" smtClean="0">
                <a:solidFill>
                  <a:schemeClr val="accent1">
                    <a:lumMod val="50000"/>
                  </a:schemeClr>
                </a:solidFill>
              </a:rPr>
              <a:t/>
            </a:r>
            <a:br>
              <a:rPr lang="ro-RO" sz="2000" dirty="0" smtClean="0">
                <a:solidFill>
                  <a:schemeClr val="accent1">
                    <a:lumMod val="50000"/>
                  </a:schemeClr>
                </a:solidFill>
              </a:rPr>
            </a:br>
            <a:r>
              <a:rPr lang="vi-VN" sz="2000" dirty="0" smtClean="0">
                <a:solidFill>
                  <a:schemeClr val="accent1">
                    <a:lumMod val="50000"/>
                  </a:schemeClr>
                </a:solidFill>
              </a:rPr>
              <a:t>c</a:t>
            </a:r>
            <a:r>
              <a:rPr lang="vi-VN" sz="2000" dirty="0" smtClean="0">
                <a:solidFill>
                  <a:schemeClr val="accent1">
                    <a:lumMod val="50000"/>
                  </a:schemeClr>
                </a:solidFill>
              </a:rPr>
              <a:t>) </a:t>
            </a:r>
            <a:r>
              <a:rPr lang="vi-VN" sz="2000" dirty="0" smtClean="0">
                <a:solidFill>
                  <a:schemeClr val="accent1">
                    <a:lumMod val="50000"/>
                  </a:schemeClr>
                </a:solidFill>
              </a:rPr>
              <a:t>facilit</a:t>
            </a:r>
            <a:r>
              <a:rPr lang="ro-RO" sz="2000" dirty="0" smtClean="0">
                <a:solidFill>
                  <a:schemeClr val="accent1">
                    <a:lumMod val="50000"/>
                  </a:schemeClr>
                </a:solidFill>
              </a:rPr>
              <a:t>ează</a:t>
            </a:r>
            <a:r>
              <a:rPr lang="vi-VN" sz="2000" dirty="0" smtClean="0">
                <a:solidFill>
                  <a:schemeClr val="accent1">
                    <a:lumMod val="50000"/>
                  </a:schemeClr>
                </a:solidFill>
              </a:rPr>
              <a:t> oferir</a:t>
            </a:r>
            <a:r>
              <a:rPr lang="ro-RO" sz="2000" dirty="0" smtClean="0">
                <a:solidFill>
                  <a:schemeClr val="accent1">
                    <a:lumMod val="50000"/>
                  </a:schemeClr>
                </a:solidFill>
              </a:rPr>
              <a:t>ea</a:t>
            </a:r>
            <a:r>
              <a:rPr lang="vi-VN" sz="2000" dirty="0" smtClean="0">
                <a:solidFill>
                  <a:schemeClr val="accent1">
                    <a:lumMod val="50000"/>
                  </a:schemeClr>
                </a:solidFill>
              </a:rPr>
              <a:t> </a:t>
            </a:r>
            <a:r>
              <a:rPr lang="vi-VN" sz="2000" dirty="0" smtClean="0">
                <a:solidFill>
                  <a:schemeClr val="accent1">
                    <a:lumMod val="50000"/>
                  </a:schemeClr>
                </a:solidFill>
              </a:rPr>
              <a:t>de asistenţă psihologică şi juridică</a:t>
            </a:r>
            <a:r>
              <a:rPr lang="vi-VN" sz="2000" dirty="0" smtClean="0">
                <a:solidFill>
                  <a:schemeClr val="accent1">
                    <a:lumMod val="50000"/>
                  </a:schemeClr>
                </a:solidFill>
              </a:rPr>
              <a:t>;</a:t>
            </a:r>
            <a:r>
              <a:rPr lang="ro-RO" sz="2000" dirty="0" smtClean="0">
                <a:solidFill>
                  <a:schemeClr val="accent1">
                    <a:lumMod val="50000"/>
                  </a:schemeClr>
                </a:solidFill>
              </a:rPr>
              <a:t/>
            </a:r>
            <a:br>
              <a:rPr lang="ro-RO" sz="2000" dirty="0" smtClean="0">
                <a:solidFill>
                  <a:schemeClr val="accent1">
                    <a:lumMod val="50000"/>
                  </a:schemeClr>
                </a:solidFill>
              </a:rPr>
            </a:br>
            <a:r>
              <a:rPr lang="vi-VN" sz="2000" dirty="0" smtClean="0">
                <a:solidFill>
                  <a:schemeClr val="accent1">
                    <a:lumMod val="50000"/>
                  </a:schemeClr>
                </a:solidFill>
              </a:rPr>
              <a:t>d) evalu</a:t>
            </a:r>
            <a:r>
              <a:rPr lang="ro-RO" sz="2000" dirty="0" smtClean="0">
                <a:solidFill>
                  <a:schemeClr val="accent1">
                    <a:lumMod val="50000"/>
                  </a:schemeClr>
                </a:solidFill>
              </a:rPr>
              <a:t>e</a:t>
            </a:r>
            <a:r>
              <a:rPr lang="ro-RO" sz="2000" dirty="0" smtClean="0">
                <a:solidFill>
                  <a:schemeClr val="accent1">
                    <a:lumMod val="50000"/>
                  </a:schemeClr>
                </a:solidFill>
              </a:rPr>
              <a:t>ază</a:t>
            </a:r>
            <a:r>
              <a:rPr lang="vi-VN" sz="2000" dirty="0" smtClean="0">
                <a:solidFill>
                  <a:schemeClr val="accent1">
                    <a:lumMod val="50000"/>
                  </a:schemeClr>
                </a:solidFill>
              </a:rPr>
              <a:t> situaţi</a:t>
            </a:r>
            <a:r>
              <a:rPr lang="ro-RO" sz="2000" dirty="0" smtClean="0">
                <a:solidFill>
                  <a:schemeClr val="accent1">
                    <a:lumMod val="50000"/>
                  </a:schemeClr>
                </a:solidFill>
              </a:rPr>
              <a:t>a</a:t>
            </a:r>
            <a:r>
              <a:rPr lang="vi-VN" sz="2000" dirty="0" smtClean="0">
                <a:solidFill>
                  <a:schemeClr val="accent1">
                    <a:lumMod val="50000"/>
                  </a:schemeClr>
                </a:solidFill>
              </a:rPr>
              <a:t> </a:t>
            </a:r>
            <a:r>
              <a:rPr lang="vi-VN" sz="2000" dirty="0" smtClean="0">
                <a:solidFill>
                  <a:schemeClr val="accent1">
                    <a:lumMod val="50000"/>
                  </a:schemeClr>
                </a:solidFill>
              </a:rPr>
              <a:t>(conform procedurii managementului de caz) şi </a:t>
            </a:r>
            <a:r>
              <a:rPr lang="ro-RO" sz="2000" dirty="0" smtClean="0">
                <a:solidFill>
                  <a:schemeClr val="accent1">
                    <a:lumMod val="50000"/>
                  </a:schemeClr>
                </a:solidFill>
              </a:rPr>
              <a:t>o </a:t>
            </a:r>
            <a:r>
              <a:rPr lang="vi-VN" sz="2000" dirty="0" smtClean="0">
                <a:solidFill>
                  <a:schemeClr val="accent1">
                    <a:lumMod val="50000"/>
                  </a:schemeClr>
                </a:solidFill>
              </a:rPr>
              <a:t>direcţion</a:t>
            </a:r>
            <a:r>
              <a:rPr lang="ro-RO" sz="2000" dirty="0" smtClean="0">
                <a:solidFill>
                  <a:schemeClr val="accent1">
                    <a:lumMod val="50000"/>
                  </a:schemeClr>
                </a:solidFill>
              </a:rPr>
              <a:t>ează </a:t>
            </a:r>
            <a:r>
              <a:rPr lang="vi-VN" sz="2000" dirty="0" smtClean="0">
                <a:solidFill>
                  <a:schemeClr val="accent1">
                    <a:lumMod val="50000"/>
                  </a:schemeClr>
                </a:solidFill>
              </a:rPr>
              <a:t>către </a:t>
            </a:r>
            <a:r>
              <a:rPr lang="vi-VN" sz="2000" dirty="0" smtClean="0">
                <a:solidFill>
                  <a:schemeClr val="accent1">
                    <a:lumMod val="50000"/>
                  </a:schemeClr>
                </a:solidFill>
              </a:rPr>
              <a:t>serviciile sociale;</a:t>
            </a:r>
            <a:endParaRPr lang="ru-RU" sz="2000" dirty="0">
              <a:solidFill>
                <a:schemeClr val="accent1">
                  <a:lumMod val="50000"/>
                </a:schemeClr>
              </a:solidFill>
            </a:endParaRPr>
          </a:p>
        </p:txBody>
      </p:sp>
      <p:sp>
        <p:nvSpPr>
          <p:cNvPr id="3" name="Подзаголовок 2"/>
          <p:cNvSpPr>
            <a:spLocks noGrp="1"/>
          </p:cNvSpPr>
          <p:nvPr>
            <p:ph type="subTitle" idx="1"/>
          </p:nvPr>
        </p:nvSpPr>
        <p:spPr>
          <a:xfrm>
            <a:off x="3357554" y="5857892"/>
            <a:ext cx="5643602" cy="714380"/>
          </a:xfrm>
        </p:spPr>
        <p:txBody>
          <a:bodyPr>
            <a:normAutofit/>
          </a:bodyPr>
          <a:lstStyle/>
          <a:p>
            <a:r>
              <a:rPr lang="ro-RO" i="1" dirty="0" smtClean="0">
                <a:solidFill>
                  <a:schemeClr val="accent4">
                    <a:lumMod val="75000"/>
                  </a:schemeClr>
                </a:solidFill>
              </a:rPr>
              <a:t>Institutul de Reforme Penale</a:t>
            </a:r>
            <a:endParaRPr lang="ru-RU" i="1" dirty="0">
              <a:solidFill>
                <a:schemeClr val="accent4">
                  <a:lumMod val="7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714356"/>
            <a:ext cx="7772400" cy="3143272"/>
          </a:xfrm>
        </p:spPr>
        <p:txBody>
          <a:bodyPr>
            <a:noAutofit/>
          </a:bodyPr>
          <a:lstStyle/>
          <a:p>
            <a:pPr algn="l"/>
            <a:r>
              <a:rPr lang="ro-RO" sz="2000" dirty="0" smtClean="0">
                <a:solidFill>
                  <a:schemeClr val="accent1">
                    <a:lumMod val="50000"/>
                  </a:schemeClr>
                </a:solidFill>
              </a:rPr>
              <a:t> </a:t>
            </a:r>
            <a:r>
              <a:rPr lang="ro-RO" sz="2000" dirty="0" smtClean="0">
                <a:solidFill>
                  <a:schemeClr val="accent1">
                    <a:lumMod val="50000"/>
                  </a:schemeClr>
                </a:solidFill>
              </a:rPr>
              <a:t>         </a:t>
            </a:r>
            <a:r>
              <a:rPr lang="vi-VN" sz="2000" dirty="0" smtClean="0">
                <a:solidFill>
                  <a:schemeClr val="accent4">
                    <a:lumMod val="50000"/>
                  </a:schemeClr>
                </a:solidFill>
              </a:rPr>
              <a:t>Direcţia </a:t>
            </a:r>
            <a:r>
              <a:rPr lang="vi-VN" sz="2000" dirty="0" smtClean="0">
                <a:solidFill>
                  <a:schemeClr val="accent4">
                    <a:lumMod val="50000"/>
                  </a:schemeClr>
                </a:solidFill>
              </a:rPr>
              <a:t>Învăţământ, Tineret şi Sport </a:t>
            </a:r>
            <a:r>
              <a:rPr lang="ro-RO" sz="2000" dirty="0" smtClean="0">
                <a:solidFill>
                  <a:schemeClr val="accent4">
                    <a:lumMod val="50000"/>
                  </a:schemeClr>
                </a:solidFill>
              </a:rPr>
              <a:t>:</a:t>
            </a:r>
            <a:br>
              <a:rPr lang="ro-RO" sz="2000" dirty="0" smtClean="0">
                <a:solidFill>
                  <a:schemeClr val="accent4">
                    <a:lumMod val="50000"/>
                  </a:schemeClr>
                </a:solidFill>
              </a:rPr>
            </a:b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a</a:t>
            </a:r>
            <a:r>
              <a:rPr lang="vi-VN" sz="2000" dirty="0" smtClean="0">
                <a:solidFill>
                  <a:schemeClr val="accent4">
                    <a:lumMod val="50000"/>
                  </a:schemeClr>
                </a:solidFill>
              </a:rPr>
              <a:t>) </a:t>
            </a:r>
            <a:r>
              <a:rPr lang="ro-RO" sz="2000" dirty="0" smtClean="0">
                <a:solidFill>
                  <a:schemeClr val="accent4">
                    <a:lumMod val="50000"/>
                  </a:schemeClr>
                </a:solidFill>
              </a:rPr>
              <a:t>acordă </a:t>
            </a:r>
            <a:r>
              <a:rPr lang="vi-VN" sz="2000" dirty="0" smtClean="0">
                <a:solidFill>
                  <a:schemeClr val="accent4">
                    <a:lumMod val="50000"/>
                  </a:schemeClr>
                </a:solidFill>
              </a:rPr>
              <a:t>asistenţă </a:t>
            </a:r>
            <a:r>
              <a:rPr lang="vi-VN" sz="2000" dirty="0" smtClean="0">
                <a:solidFill>
                  <a:schemeClr val="accent4">
                    <a:lumMod val="50000"/>
                  </a:schemeClr>
                </a:solidFill>
              </a:rPr>
              <a:t>în continuarea studiilor şi în finisarea studiilor gimnaziale; </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b</a:t>
            </a:r>
            <a:r>
              <a:rPr lang="vi-VN" sz="2000" dirty="0" smtClean="0">
                <a:solidFill>
                  <a:schemeClr val="accent4">
                    <a:lumMod val="50000"/>
                  </a:schemeClr>
                </a:solidFill>
              </a:rPr>
              <a:t>) </a:t>
            </a:r>
            <a:r>
              <a:rPr lang="ro-RO" sz="2000" dirty="0" smtClean="0">
                <a:solidFill>
                  <a:schemeClr val="accent4">
                    <a:lumMod val="50000"/>
                  </a:schemeClr>
                </a:solidFill>
              </a:rPr>
              <a:t>acordă </a:t>
            </a:r>
            <a:r>
              <a:rPr lang="vi-VN" sz="2000" dirty="0" smtClean="0">
                <a:solidFill>
                  <a:schemeClr val="accent4">
                    <a:lumMod val="50000"/>
                  </a:schemeClr>
                </a:solidFill>
              </a:rPr>
              <a:t>suport </a:t>
            </a:r>
            <a:r>
              <a:rPr lang="vi-VN" sz="2000" dirty="0" smtClean="0">
                <a:solidFill>
                  <a:schemeClr val="accent4">
                    <a:lumMod val="50000"/>
                  </a:schemeClr>
                </a:solidFill>
              </a:rPr>
              <a:t>în obţinerea unei calificări profesionale; </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c</a:t>
            </a:r>
            <a:r>
              <a:rPr lang="vi-VN" sz="2000" dirty="0" smtClean="0">
                <a:solidFill>
                  <a:schemeClr val="accent4">
                    <a:lumMod val="50000"/>
                  </a:schemeClr>
                </a:solidFill>
              </a:rPr>
              <a:t>) </a:t>
            </a:r>
            <a:r>
              <a:rPr lang="ro-RO" sz="2000" dirty="0" smtClean="0">
                <a:solidFill>
                  <a:schemeClr val="accent4">
                    <a:lumMod val="50000"/>
                  </a:schemeClr>
                </a:solidFill>
              </a:rPr>
              <a:t> asigură </a:t>
            </a:r>
            <a:r>
              <a:rPr lang="vi-VN" sz="2000" dirty="0" smtClean="0">
                <a:solidFill>
                  <a:schemeClr val="accent4">
                    <a:lumMod val="50000"/>
                  </a:schemeClr>
                </a:solidFill>
              </a:rPr>
              <a:t>integrarea </a:t>
            </a:r>
            <a:r>
              <a:rPr lang="vi-VN" sz="2000" dirty="0" smtClean="0">
                <a:solidFill>
                  <a:schemeClr val="accent4">
                    <a:lumMod val="50000"/>
                  </a:schemeClr>
                </a:solidFill>
              </a:rPr>
              <a:t>în Centrele municipale pentru minori şi tineret, cercuri şi secţii sportive din subordinea DÎTS; </a:t>
            </a:r>
            <a:r>
              <a:rPr lang="ro-RO" sz="2000" dirty="0" smtClean="0">
                <a:solidFill>
                  <a:schemeClr val="accent4">
                    <a:lumMod val="50000"/>
                  </a:schemeClr>
                </a:solidFill>
              </a:rPr>
              <a:t/>
            </a:r>
            <a:br>
              <a:rPr lang="ro-RO" sz="2000" dirty="0" smtClean="0">
                <a:solidFill>
                  <a:schemeClr val="accent4">
                    <a:lumMod val="50000"/>
                  </a:schemeClr>
                </a:solidFill>
              </a:rPr>
            </a:br>
            <a:r>
              <a:rPr lang="vi-VN" sz="2000" dirty="0" smtClean="0">
                <a:solidFill>
                  <a:schemeClr val="accent4">
                    <a:lumMod val="50000"/>
                  </a:schemeClr>
                </a:solidFill>
              </a:rPr>
              <a:t>d</a:t>
            </a:r>
            <a:r>
              <a:rPr lang="vi-VN" sz="2000" dirty="0" smtClean="0">
                <a:solidFill>
                  <a:schemeClr val="accent4">
                    <a:lumMod val="50000"/>
                  </a:schemeClr>
                </a:solidFill>
              </a:rPr>
              <a:t>) </a:t>
            </a:r>
            <a:r>
              <a:rPr lang="ro-RO" sz="2000" dirty="0" smtClean="0">
                <a:solidFill>
                  <a:schemeClr val="accent4">
                    <a:lumMod val="50000"/>
                  </a:schemeClr>
                </a:solidFill>
              </a:rPr>
              <a:t>asigură </a:t>
            </a:r>
            <a:r>
              <a:rPr lang="vi-VN" sz="2000" dirty="0" smtClean="0">
                <a:solidFill>
                  <a:schemeClr val="accent4">
                    <a:lumMod val="50000"/>
                  </a:schemeClr>
                </a:solidFill>
              </a:rPr>
              <a:t>integrarea </a:t>
            </a:r>
            <a:r>
              <a:rPr lang="vi-VN" sz="2000" dirty="0" smtClean="0">
                <a:solidFill>
                  <a:schemeClr val="accent4">
                    <a:lumMod val="50000"/>
                  </a:schemeClr>
                </a:solidFill>
              </a:rPr>
              <a:t>în Serviciul municipal de asistenţă psihopedagogică</a:t>
            </a:r>
            <a:r>
              <a:rPr lang="ro-RO" sz="2000" dirty="0" smtClean="0">
                <a:solidFill>
                  <a:schemeClr val="accent4">
                    <a:lumMod val="50000"/>
                  </a:schemeClr>
                </a:solidFill>
              </a:rPr>
              <a:t>  </a:t>
            </a:r>
            <a:endParaRPr lang="ru-RU" sz="2000" dirty="0">
              <a:solidFill>
                <a:schemeClr val="accent4">
                  <a:lumMod val="50000"/>
                </a:schemeClr>
              </a:solidFill>
            </a:endParaRPr>
          </a:p>
        </p:txBody>
      </p:sp>
      <p:sp>
        <p:nvSpPr>
          <p:cNvPr id="3" name="Подзаголовок 2"/>
          <p:cNvSpPr>
            <a:spLocks noGrp="1"/>
          </p:cNvSpPr>
          <p:nvPr>
            <p:ph type="subTitle" idx="1"/>
          </p:nvPr>
        </p:nvSpPr>
        <p:spPr>
          <a:xfrm>
            <a:off x="3357554" y="5857892"/>
            <a:ext cx="5643602" cy="714380"/>
          </a:xfrm>
        </p:spPr>
        <p:txBody>
          <a:bodyPr>
            <a:normAutofit/>
          </a:bodyPr>
          <a:lstStyle/>
          <a:p>
            <a:r>
              <a:rPr lang="ro-RO" i="1" dirty="0" smtClean="0">
                <a:solidFill>
                  <a:schemeClr val="accent4">
                    <a:lumMod val="75000"/>
                  </a:schemeClr>
                </a:solidFill>
              </a:rPr>
              <a:t>Institutul de Reforme Penale</a:t>
            </a:r>
            <a:endParaRPr lang="ru-RU" i="1" dirty="0">
              <a:solidFill>
                <a:schemeClr val="accent4">
                  <a:lumMod val="7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357554" y="5857892"/>
            <a:ext cx="5643602" cy="714380"/>
          </a:xfrm>
        </p:spPr>
        <p:txBody>
          <a:bodyPr>
            <a:normAutofit/>
          </a:bodyPr>
          <a:lstStyle/>
          <a:p>
            <a:r>
              <a:rPr lang="ro-RO" i="1" dirty="0" smtClean="0">
                <a:solidFill>
                  <a:schemeClr val="accent4">
                    <a:lumMod val="75000"/>
                  </a:schemeClr>
                </a:solidFill>
              </a:rPr>
              <a:t>Institutul de Reforme Penale</a:t>
            </a:r>
            <a:endParaRPr lang="ru-RU" i="1" dirty="0">
              <a:solidFill>
                <a:schemeClr val="accent4">
                  <a:lumMod val="75000"/>
                </a:schemeClr>
              </a:solidFill>
            </a:endParaRPr>
          </a:p>
        </p:txBody>
      </p:sp>
      <p:sp>
        <p:nvSpPr>
          <p:cNvPr id="4" name="Заголовок 3"/>
          <p:cNvSpPr>
            <a:spLocks noGrp="1"/>
          </p:cNvSpPr>
          <p:nvPr>
            <p:ph type="ctrTitle"/>
          </p:nvPr>
        </p:nvSpPr>
        <p:spPr>
          <a:xfrm>
            <a:off x="685800" y="1285861"/>
            <a:ext cx="7772400" cy="2296502"/>
          </a:xfrm>
        </p:spPr>
        <p:txBody>
          <a:bodyPr>
            <a:noAutofit/>
          </a:bodyPr>
          <a:lstStyle/>
          <a:p>
            <a:pPr algn="l"/>
            <a:r>
              <a:rPr lang="ro-RO" sz="2400" dirty="0" smtClean="0">
                <a:solidFill>
                  <a:schemeClr val="accent4">
                    <a:lumMod val="50000"/>
                  </a:schemeClr>
                </a:solidFill>
              </a:rPr>
              <a:t>              </a:t>
            </a:r>
            <a:r>
              <a:rPr lang="vi-VN" sz="2400" dirty="0" smtClean="0">
                <a:solidFill>
                  <a:schemeClr val="accent4">
                    <a:lumMod val="50000"/>
                  </a:schemeClr>
                </a:solidFill>
              </a:rPr>
              <a:t>Serviciul </a:t>
            </a:r>
            <a:r>
              <a:rPr lang="vi-VN" sz="2400" dirty="0" smtClean="0">
                <a:solidFill>
                  <a:schemeClr val="accent4">
                    <a:lumMod val="50000"/>
                  </a:schemeClr>
                </a:solidFill>
              </a:rPr>
              <a:t>Sănătate al </a:t>
            </a:r>
            <a:r>
              <a:rPr lang="vi-VN" sz="2400" dirty="0" smtClean="0">
                <a:solidFill>
                  <a:schemeClr val="accent4">
                    <a:lumMod val="50000"/>
                  </a:schemeClr>
                </a:solidFill>
              </a:rPr>
              <a:t>Primăriei: </a:t>
            </a:r>
            <a:r>
              <a:rPr lang="ro-RO" sz="2400" dirty="0" smtClean="0">
                <a:solidFill>
                  <a:schemeClr val="accent4">
                    <a:lumMod val="50000"/>
                  </a:schemeClr>
                </a:solidFill>
              </a:rPr>
              <a:t/>
            </a:r>
            <a:br>
              <a:rPr lang="ro-RO" sz="2400" dirty="0" smtClean="0">
                <a:solidFill>
                  <a:schemeClr val="accent4">
                    <a:lumMod val="50000"/>
                  </a:schemeClr>
                </a:solidFill>
              </a:rPr>
            </a:br>
            <a:r>
              <a:rPr lang="ro-RO" sz="2400" dirty="0" smtClean="0">
                <a:solidFill>
                  <a:schemeClr val="accent4">
                    <a:lumMod val="50000"/>
                  </a:schemeClr>
                </a:solidFill>
              </a:rPr>
              <a:t/>
            </a:r>
            <a:br>
              <a:rPr lang="ro-RO" sz="2400" dirty="0" smtClean="0">
                <a:solidFill>
                  <a:schemeClr val="accent4">
                    <a:lumMod val="50000"/>
                  </a:schemeClr>
                </a:solidFill>
              </a:rPr>
            </a:br>
            <a:r>
              <a:rPr lang="vi-VN" sz="2400" dirty="0" smtClean="0">
                <a:solidFill>
                  <a:schemeClr val="accent4">
                    <a:lumMod val="50000"/>
                  </a:schemeClr>
                </a:solidFill>
              </a:rPr>
              <a:t>a</a:t>
            </a:r>
            <a:r>
              <a:rPr lang="vi-VN" sz="2400" dirty="0" smtClean="0">
                <a:solidFill>
                  <a:schemeClr val="accent4">
                    <a:lumMod val="50000"/>
                  </a:schemeClr>
                </a:solidFill>
              </a:rPr>
              <a:t>) </a:t>
            </a:r>
            <a:r>
              <a:rPr lang="vi-VN" sz="2400" dirty="0" smtClean="0">
                <a:solidFill>
                  <a:schemeClr val="accent4">
                    <a:lumMod val="50000"/>
                  </a:schemeClr>
                </a:solidFill>
              </a:rPr>
              <a:t>desfăş</a:t>
            </a:r>
            <a:r>
              <a:rPr lang="ro-RO" sz="2400" dirty="0" smtClean="0">
                <a:solidFill>
                  <a:schemeClr val="accent4">
                    <a:lumMod val="50000"/>
                  </a:schemeClr>
                </a:solidFill>
              </a:rPr>
              <a:t>oară</a:t>
            </a:r>
            <a:r>
              <a:rPr lang="vi-VN" sz="2400" dirty="0" smtClean="0">
                <a:solidFill>
                  <a:schemeClr val="accent4">
                    <a:lumMod val="50000"/>
                  </a:schemeClr>
                </a:solidFill>
              </a:rPr>
              <a:t> campanii </a:t>
            </a:r>
            <a:r>
              <a:rPr lang="vi-VN" sz="2400" dirty="0" smtClean="0">
                <a:solidFill>
                  <a:schemeClr val="accent4">
                    <a:lumMod val="50000"/>
                  </a:schemeClr>
                </a:solidFill>
              </a:rPr>
              <a:t>de informare în masă asupra modului sănătos de </a:t>
            </a:r>
            <a:r>
              <a:rPr lang="vi-VN" sz="2400" dirty="0" smtClean="0">
                <a:solidFill>
                  <a:schemeClr val="accent4">
                    <a:lumMod val="50000"/>
                  </a:schemeClr>
                </a:solidFill>
              </a:rPr>
              <a:t>viaţă</a:t>
            </a:r>
            <a:r>
              <a:rPr lang="vi-VN" sz="2400" dirty="0" smtClean="0">
                <a:solidFill>
                  <a:schemeClr val="accent4">
                    <a:lumMod val="50000"/>
                  </a:schemeClr>
                </a:solidFill>
              </a:rPr>
              <a:t>, prevenirea consumului de alcool, droguri etc</a:t>
            </a:r>
            <a:r>
              <a:rPr lang="vi-VN" sz="2400" dirty="0" smtClean="0">
                <a:solidFill>
                  <a:schemeClr val="accent4">
                    <a:lumMod val="50000"/>
                  </a:schemeClr>
                </a:solidFill>
              </a:rPr>
              <a:t>.;</a:t>
            </a:r>
            <a:r>
              <a:rPr lang="ro-RO" sz="2400" dirty="0" smtClean="0">
                <a:solidFill>
                  <a:schemeClr val="accent4">
                    <a:lumMod val="50000"/>
                  </a:schemeClr>
                </a:solidFill>
              </a:rPr>
              <a:t/>
            </a:r>
            <a:br>
              <a:rPr lang="ro-RO" sz="2400" dirty="0" smtClean="0">
                <a:solidFill>
                  <a:schemeClr val="accent4">
                    <a:lumMod val="50000"/>
                  </a:schemeClr>
                </a:solidFill>
              </a:rPr>
            </a:br>
            <a:r>
              <a:rPr lang="vi-VN" sz="2400" dirty="0" smtClean="0">
                <a:solidFill>
                  <a:schemeClr val="accent4">
                    <a:lumMod val="50000"/>
                  </a:schemeClr>
                </a:solidFill>
              </a:rPr>
              <a:t>b</a:t>
            </a:r>
            <a:r>
              <a:rPr lang="vi-VN" sz="2400" dirty="0" smtClean="0">
                <a:solidFill>
                  <a:schemeClr val="accent4">
                    <a:lumMod val="50000"/>
                  </a:schemeClr>
                </a:solidFill>
              </a:rPr>
              <a:t>) </a:t>
            </a:r>
            <a:r>
              <a:rPr lang="vi-VN" sz="2400" dirty="0" smtClean="0">
                <a:solidFill>
                  <a:schemeClr val="accent4">
                    <a:lumMod val="50000"/>
                  </a:schemeClr>
                </a:solidFill>
              </a:rPr>
              <a:t>ofer</a:t>
            </a:r>
            <a:r>
              <a:rPr lang="ro-RO" sz="2400" dirty="0" smtClean="0">
                <a:solidFill>
                  <a:schemeClr val="accent4">
                    <a:lumMod val="50000"/>
                  </a:schemeClr>
                </a:solidFill>
              </a:rPr>
              <a:t>ă </a:t>
            </a:r>
            <a:r>
              <a:rPr lang="vi-VN" sz="2400" dirty="0" smtClean="0">
                <a:solidFill>
                  <a:schemeClr val="accent4">
                    <a:lumMod val="50000"/>
                  </a:schemeClr>
                </a:solidFill>
              </a:rPr>
              <a:t>asistenţei medical</a:t>
            </a:r>
            <a:r>
              <a:rPr lang="ro-RO" sz="2400" dirty="0" smtClean="0">
                <a:solidFill>
                  <a:schemeClr val="accent4">
                    <a:lumMod val="50000"/>
                  </a:schemeClr>
                </a:solidFill>
              </a:rPr>
              <a:t>ă</a:t>
            </a:r>
            <a:r>
              <a:rPr lang="vi-VN" sz="2400" dirty="0" smtClean="0">
                <a:solidFill>
                  <a:schemeClr val="accent4">
                    <a:lumMod val="50000"/>
                  </a:schemeClr>
                </a:solidFill>
              </a:rPr>
              <a:t> </a:t>
            </a:r>
            <a:r>
              <a:rPr lang="vi-VN" sz="2400" dirty="0" smtClean="0">
                <a:solidFill>
                  <a:schemeClr val="accent4">
                    <a:lumMod val="50000"/>
                  </a:schemeClr>
                </a:solidFill>
              </a:rPr>
              <a:t>copiilor;</a:t>
            </a:r>
            <a:endParaRPr lang="ru-RU" sz="2400" dirty="0">
              <a:solidFill>
                <a:schemeClr val="accent4">
                  <a:lumMod val="50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357554" y="5857892"/>
            <a:ext cx="5643602" cy="714380"/>
          </a:xfrm>
        </p:spPr>
        <p:txBody>
          <a:bodyPr>
            <a:normAutofit/>
          </a:bodyPr>
          <a:lstStyle/>
          <a:p>
            <a:r>
              <a:rPr lang="ro-RO" i="1" dirty="0" smtClean="0">
                <a:solidFill>
                  <a:schemeClr val="accent4">
                    <a:lumMod val="75000"/>
                  </a:schemeClr>
                </a:solidFill>
              </a:rPr>
              <a:t>Institutul de Reforme Penale</a:t>
            </a:r>
            <a:endParaRPr lang="ru-RU" i="1" dirty="0">
              <a:solidFill>
                <a:schemeClr val="accent4">
                  <a:lumMod val="75000"/>
                </a:schemeClr>
              </a:solidFill>
            </a:endParaRPr>
          </a:p>
        </p:txBody>
      </p:sp>
      <p:sp>
        <p:nvSpPr>
          <p:cNvPr id="4" name="Заголовок 3"/>
          <p:cNvSpPr>
            <a:spLocks noGrp="1"/>
          </p:cNvSpPr>
          <p:nvPr>
            <p:ph type="ctrTitle"/>
          </p:nvPr>
        </p:nvSpPr>
        <p:spPr>
          <a:xfrm>
            <a:off x="685800" y="1285861"/>
            <a:ext cx="7772400" cy="1643073"/>
          </a:xfrm>
        </p:spPr>
        <p:txBody>
          <a:bodyPr>
            <a:noAutofit/>
          </a:bodyPr>
          <a:lstStyle/>
          <a:p>
            <a:pPr algn="l"/>
            <a:r>
              <a:rPr lang="ro-RO" sz="2400" dirty="0" smtClean="0">
                <a:solidFill>
                  <a:schemeClr val="accent4">
                    <a:lumMod val="50000"/>
                  </a:schemeClr>
                </a:solidFill>
              </a:rPr>
              <a:t>              </a:t>
            </a:r>
            <a:r>
              <a:rPr lang="vi-VN" sz="2400" dirty="0" smtClean="0">
                <a:solidFill>
                  <a:schemeClr val="accent4">
                    <a:lumMod val="50000"/>
                  </a:schemeClr>
                </a:solidFill>
              </a:rPr>
              <a:t>Procuratura </a:t>
            </a:r>
            <a:r>
              <a:rPr lang="vi-VN" sz="2400" dirty="0" smtClean="0">
                <a:solidFill>
                  <a:schemeClr val="accent4">
                    <a:lumMod val="50000"/>
                  </a:schemeClr>
                </a:solidFill>
              </a:rPr>
              <a:t>:</a:t>
            </a:r>
            <a:r>
              <a:rPr lang="ro-RO" sz="2400" dirty="0" smtClean="0">
                <a:solidFill>
                  <a:schemeClr val="accent4">
                    <a:lumMod val="50000"/>
                  </a:schemeClr>
                </a:solidFill>
              </a:rPr>
              <a:t/>
            </a:r>
            <a:br>
              <a:rPr lang="ro-RO" sz="2400" dirty="0" smtClean="0">
                <a:solidFill>
                  <a:schemeClr val="accent4">
                    <a:lumMod val="50000"/>
                  </a:schemeClr>
                </a:solidFill>
              </a:rPr>
            </a:br>
            <a:r>
              <a:rPr lang="ro-RO" sz="2400" dirty="0" smtClean="0">
                <a:solidFill>
                  <a:schemeClr val="accent4">
                    <a:lumMod val="50000"/>
                  </a:schemeClr>
                </a:solidFill>
              </a:rPr>
              <a:t/>
            </a:r>
            <a:br>
              <a:rPr lang="ro-RO" sz="2400" dirty="0" smtClean="0">
                <a:solidFill>
                  <a:schemeClr val="accent4">
                    <a:lumMod val="50000"/>
                  </a:schemeClr>
                </a:solidFill>
              </a:rPr>
            </a:br>
            <a:r>
              <a:rPr lang="vi-VN" sz="2400" dirty="0" smtClean="0">
                <a:solidFill>
                  <a:schemeClr val="accent4">
                    <a:lumMod val="50000"/>
                  </a:schemeClr>
                </a:solidFill>
              </a:rPr>
              <a:t>a</a:t>
            </a:r>
            <a:r>
              <a:rPr lang="vi-VN" sz="2400" dirty="0" smtClean="0">
                <a:solidFill>
                  <a:schemeClr val="accent4">
                    <a:lumMod val="50000"/>
                  </a:schemeClr>
                </a:solidFill>
              </a:rPr>
              <a:t>) conduce şi exercită urmărirea penală; </a:t>
            </a:r>
            <a:r>
              <a:rPr lang="ro-RO" sz="2400" dirty="0" smtClean="0">
                <a:solidFill>
                  <a:schemeClr val="accent4">
                    <a:lumMod val="50000"/>
                  </a:schemeClr>
                </a:solidFill>
              </a:rPr>
              <a:t/>
            </a:r>
            <a:br>
              <a:rPr lang="ro-RO" sz="2400" dirty="0" smtClean="0">
                <a:solidFill>
                  <a:schemeClr val="accent4">
                    <a:lumMod val="50000"/>
                  </a:schemeClr>
                </a:solidFill>
              </a:rPr>
            </a:br>
            <a:r>
              <a:rPr lang="vi-VN" sz="2400" dirty="0" smtClean="0">
                <a:solidFill>
                  <a:schemeClr val="accent4">
                    <a:lumMod val="50000"/>
                  </a:schemeClr>
                </a:solidFill>
              </a:rPr>
              <a:t>b</a:t>
            </a:r>
            <a:r>
              <a:rPr lang="vi-VN" sz="2400" dirty="0" smtClean="0">
                <a:solidFill>
                  <a:schemeClr val="accent4">
                    <a:lumMod val="50000"/>
                  </a:schemeClr>
                </a:solidFill>
              </a:rPr>
              <a:t>) reprezintă învinuirea în instanţa de judecată;</a:t>
            </a:r>
            <a:endParaRPr lang="ru-RU" sz="2400" dirty="0">
              <a:solidFill>
                <a:schemeClr val="accent4">
                  <a:lumMod val="50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TotalTime>
  <Words>211</Words>
  <PresentationFormat>Экран (4:3)</PresentationFormat>
  <Paragraphs>31</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Открытая</vt:lpstr>
      <vt:lpstr>Mecanismul local de referire a copiilor în conflict cu legea şi a celor sub vîrsta răspunderii penale</vt:lpstr>
      <vt:lpstr>Mecanismul local de referire urmăreşte coordonarea şi unificarea acţiunilor tuturor instituţiilor şi organizaţiilor implicate în vederea asigurării respectării drepturilor copilului, aplicării unei modalităţi eficiente de referire la serviciile sociale din comunitate, reducerii comportamentului delincvent  şi deviant în rîndurile minorilor</vt:lpstr>
      <vt:lpstr>Obiectivele principale ale mecanismului local de referire sunt:  - Consultarea şi informarea reciprocă a partenerilor locali implicaţi în lucrul cu copiii sub vîrsta răspunderii penale şi cei aflaţi în conflict cu legea; - Consolidarea eforturilor în vederea combaterii delincvenţei juvenile; - Promovarea în comun a standartelor internaţionale în domeniul ,,Justiţiei Prietenoase Copilului”; </vt:lpstr>
      <vt:lpstr>        Instituţiile şi organizaţiile participante în cadrul  mecanismului local de referire sunt:  a) Direcţia Asistenţă Socială şi Protecţie a Familiei b) Direcţia Învăţământ, Tineret şi Sport c) Serviciul Sănătate al Primăriei d) Procuratura  e) Inspectoratul de Poliţie  f) Oficiul teritorial de Probaţiune  g) Judecătoria </vt:lpstr>
      <vt:lpstr>Grupurile-ţintă în beneficiul cărora funcţionează Mecanismul local de referire sunt:   a) copiii în conflict cu legea penală; b) copiii sub vârsta răspunderii penale;</vt:lpstr>
      <vt:lpstr>          Direcţia Asistenţă Socială şi Protecţie a Familiei:   a) participă la audierea minorului în calitate reprezentant legal;  b) i-a decizii privind plasamentul temporar al copilului;  c) facilitează oferirea de asistenţă psihologică şi juridică; d) evaluează situaţia (conform procedurii managementului de caz) şi o direcţionează către serviciile sociale;</vt:lpstr>
      <vt:lpstr>          Direcţia Învăţământ, Tineret şi Sport :  a) acordă asistenţă în continuarea studiilor şi în finisarea studiilor gimnaziale;  b) acordă suport în obţinerea unei calificări profesionale;  c)  asigură integrarea în Centrele municipale pentru minori şi tineret, cercuri şi secţii sportive din subordinea DÎTS;  d) asigură integrarea în Serviciul municipal de asistenţă psihopedagogică  </vt:lpstr>
      <vt:lpstr>              Serviciul Sănătate al Primăriei:   a) desfăşoară campanii de informare în masă asupra modului sănătos de viaţă, prevenirea consumului de alcool, droguri etc.; b) oferă asistenţei medicală copiilor;</vt:lpstr>
      <vt:lpstr>              Procuratura :  a) conduce şi exercită urmărirea penală;  b) reprezintă învinuirea în instanţa de judecată;</vt:lpstr>
      <vt:lpstr>                          Inspectoratul de Poliţie :   a) exercită măsuri de prevenţie individuală (luare în evidenţă şi discuţii de profilaxie cu copilul cu comportament deviant);  b) exercită măsurilor de prevenţie generală (verificarea diverselor locuri unde se pot aduna minorii pentru consum de alcool/droguri/alte substanţe nocive, lecţii educative etc.);</vt:lpstr>
      <vt:lpstr>                           Oficiul teritorial de Probaţiune:  a) pregăteşte referatelor presentenţiale de evaluarea psihosocială a minorilor;  b) formulează propuneri către instanţa de judecată asupra activităţilor necesare pentru soluţionarea problemelor psihosociale ale beneficiarilor;  c) duce evidenţa şi supravegherea persoanelor liberate de pedeapsa penală;  d) supraveghează executarea pedepselor non-privative de libertate;  e) acordă asistenţa şi consilierea beneficiarilor în vederea favorizării adaptării sociale: instruirea profesională, integrarea în muncă, suport în perfectarea documentelor etc.;  f) desfăşoară programe psihosociale individuale şi de grup (în perspectivă);   </vt:lpstr>
      <vt:lpstr>               Judecătoria :   a) judecă cauzele penale cu implicarea minorilor;</vt:lpstr>
      <vt:lpstr>        Centrul de sănătate prietenos tinerilor „ATIS”:   a) acordă consiliere medicală gratuită;  b) acordă asistenţă psihologică şi socială;  c) ofereră programul de instruire „Şcoala tinerii familii”;  d) desfăşoară activităţi de informare şi educare privind modul sănătos de viaţă.</vt:lpstr>
      <vt:lpstr>        Principiile de bază ale cooperării  a) Principiul protejării drepturilor şi respectării interesului superior al copilului;  b) Principiul cooperării interdisciplinare şi intersectoriale în lucrul cu copiii în conflict cu legea; c) Principiul egalităţii şi nediscriminării;  d) Principiul participării copilului la luarea deciziilor care îl privesc, ţinându-se cont de opinia lui dacă aceasta nu contravine intereselor sale;  e) Principiul respectării confidenţialităţii informaţiei şi a normelor deontologice profesionale în lucrul cu minorii. </vt:lpstr>
      <vt:lpstr>Vă mulţumesc pentru atenţie!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Mecanismul local de referire a copiilor în conflict cu legea şi a celor sub vîrsta răspunderii penale</dc:title>
  <cp:lastModifiedBy>Admin</cp:lastModifiedBy>
  <cp:revision>7</cp:revision>
  <dcterms:modified xsi:type="dcterms:W3CDTF">2015-09-29T16:31:28Z</dcterms:modified>
</cp:coreProperties>
</file>