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5"/>
  </p:notesMasterIdLst>
  <p:sldIdLst>
    <p:sldId id="257" r:id="rId2"/>
    <p:sldId id="281" r:id="rId3"/>
    <p:sldId id="287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28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xPayne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2" autoAdjust="0"/>
  </p:normalViewPr>
  <p:slideViewPr>
    <p:cSldViewPr>
      <p:cViewPr>
        <p:scale>
          <a:sx n="77" d="100"/>
          <a:sy n="77" d="100"/>
        </p:scale>
        <p:origin x="-312" y="4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BDD7F-80D7-4692-9DD6-DE18E9C927ED}" type="datetimeFigureOut">
              <a:rPr lang="ru-RU" smtClean="0"/>
              <a:pPr/>
              <a:t>06.10.2015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09325-0AD9-40AA-8098-B304E892BB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29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009325-0AD9-40AA-8098-B304E892BB6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028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72072-7BD5-4F7B-8F69-B0FCAA933607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01BFD-BEDA-4EB3-B019-BA832511B2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7564DB-A5D9-4B8C-B1DD-C86614A76C5E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541C85-0935-42AC-BE0F-1D02DC0116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0C61D0-1E02-4E21-AE77-948051A3522A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FE8F6F-CC1E-46B6-B478-DD7CB0D177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342D6D-9F17-4861-A0D3-99E40E4315F9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4A518C-8983-455F-A2C0-FBF60F398A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053BD6-0FAD-4327-B2C3-22DEC4897ACC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DA5B7-6BF7-485F-90FE-77C1851FCB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BBAC87-8C5C-458E-B688-0D3F306A261C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342E4-D855-49D3-A832-8EDC689485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178177-B326-44AC-95D9-835A54E84B22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8A7EF-527F-46AA-B0DE-4672F754F2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63422B-66F4-4985-A87D-C410EA8D9C35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40DD8-7234-4600-BEBD-D80E3E056C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DA6DC8-B089-4690-9390-9A06A26BF3E0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E62B0-59CB-4D2A-A940-8263C1FA17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D0FE0A-A17F-46D3-A0B6-C93C22938D20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4689BA-B0F3-43F2-B19D-141E9111EE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E49B53-48C0-422F-9BB5-CDEB6E32870E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1BA713-4312-4880-9834-302D539A2C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B57E6D4-D5FC-44A2-AA12-847E64E37156}" type="datetimeFigureOut">
              <a:rPr lang="ru-RU" smtClean="0"/>
              <a:pPr>
                <a:defRPr/>
              </a:pPr>
              <a:t>06.10.2015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EF1563-F0AA-4E88-ACA6-041A9CCC13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8" y="476250"/>
            <a:ext cx="8353425" cy="3960862"/>
          </a:xfrm>
        </p:spPr>
        <p:txBody>
          <a:bodyPr wrap="square" t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o-RO" sz="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Activitatea Poliţiei </a:t>
            </a:r>
            <a:br>
              <a:rPr lang="ro-RO" sz="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în aplicarea mecanismului intersectorial de cooperare în protecţia copilului</a:t>
            </a:r>
          </a:p>
        </p:txBody>
      </p:sp>
      <p:pic>
        <p:nvPicPr>
          <p:cNvPr id="13314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516563"/>
            <a:ext cx="78581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Bild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5589588"/>
            <a:ext cx="2443163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 descr="EU_fla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5589588"/>
            <a:ext cx="1000125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CH" altLang="ja-JP" sz="700">
                <a:latin typeface="Helvetica"/>
                <a:ea typeface="Times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</a:t>
            </a:r>
            <a:endParaRPr lang="de-CH" altLang="ja-JP">
              <a:cs typeface="Times New Roman" pitchFamily="18" charset="0"/>
            </a:endParaRPr>
          </a:p>
        </p:txBody>
      </p:sp>
      <p:sp>
        <p:nvSpPr>
          <p:cNvPr id="13319" name="Прямоугольник 10"/>
          <p:cNvSpPr>
            <a:spLocks noChangeArrowheads="1"/>
          </p:cNvSpPr>
          <p:nvPr/>
        </p:nvSpPr>
        <p:spPr bwMode="auto">
          <a:xfrm>
            <a:off x="1042988" y="6165850"/>
            <a:ext cx="1214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ja-JP" sz="700">
                <a:solidFill>
                  <a:srgbClr val="000000"/>
                </a:solidFill>
                <a:ea typeface="Times"/>
                <a:cs typeface="Times"/>
              </a:rPr>
              <a:t>This project is funded </a:t>
            </a:r>
            <a:endParaRPr lang="en-US" altLang="ja-JP" sz="800">
              <a:solidFill>
                <a:srgbClr val="000000"/>
              </a:solidFill>
            </a:endParaRPr>
          </a:p>
          <a:p>
            <a:pPr eaLnBrk="0" hangingPunct="0"/>
            <a:r>
              <a:rPr lang="en-US" altLang="ja-JP" sz="700">
                <a:solidFill>
                  <a:srgbClr val="000000"/>
                </a:solidFill>
                <a:ea typeface="Times"/>
                <a:cs typeface="Times"/>
              </a:rPr>
              <a:t>by the European Union</a:t>
            </a:r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193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6818"/>
                <a:gridCol w="4881774"/>
                <a:gridCol w="3384376"/>
              </a:tblGrid>
              <a:tr h="35516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ÎN</a:t>
                      </a:r>
                      <a:r>
                        <a:rPr kumimoji="0" lang="ro-RO" sz="1800" kern="1200" baseline="0" dirty="0" smtClean="0"/>
                        <a:t> CONFLICT CU LEGEA (BĂNUIT DE COMITEREA UNEI CONTRAVENŢII)</a:t>
                      </a:r>
                      <a:endParaRPr kumimoji="0" lang="ro-RO" sz="1800" b="1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053550"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INTERVENŢIA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DE CE este necesar de a interveni la un caz identificat?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-pentru constatarea contravenţiei;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-pentru identificarea copilului ce a comis o contravenţie şi stabilirea răspunderii acestuia şi/sau a părintelui;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-pentru prevenirea săvârşirii a noi contravenţii.</a:t>
                      </a:r>
                    </a:p>
                    <a:p>
                      <a:pPr algn="just"/>
                      <a:endParaRPr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CINE intervine la cazul identificat?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-agentul constatator.</a:t>
                      </a:r>
                    </a:p>
                    <a:p>
                      <a:pPr algn="just"/>
                      <a:endParaRPr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CÎND se intervine la cazul identificat?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-imediat ce a fost luată decizia privind întreprinderea măsurilor pentru constatarea contravenţiei, pe durata a 3 zile.</a:t>
                      </a:r>
                    </a:p>
                    <a:p>
                      <a:pPr algn="just"/>
                      <a:endParaRPr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CUM se intervine la un caz identificat?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-este efectuată cercetarea la faţa locului;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sunt obţinute și prelucrate probele,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examinate circumstanţele cazului;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-este informată Autoritatea Tutelară, dacă copilul are nevoie de servicii sociale şi/sau o oarecare formă de protecţie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(plasamentul copilului) şi solicitată aplicarea măsurilor educative copilului;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Strategii de succes în comunicarea cu copilul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-menţineţi contactul vizual, fiţi calm, receptiv şi ascultaţi copilul;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-fiţi prezent „aici şi acum” de faţă cu copilul;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-înţelegeţi mesajul transmis, emoţiile exprimate de copil şi acceptaţi-le;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-reformulaţi cele relatate, dacă este cazul;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-adresaţi întrebări deschise, care îl încurajează pe copil să răspundă;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-evitaţi întrebările închise, care nu au drept răspuns decât un „da” sau „nu”şi întrebările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direcţionate, care nu oferă opţiuni pentru răspunsuri;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-încurajaţi copilul să vorbească.</a:t>
                      </a:r>
                      <a:endParaRPr lang="ro-RO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193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6818"/>
                <a:gridCol w="5097798"/>
                <a:gridCol w="3168352"/>
              </a:tblGrid>
              <a:tr h="35516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ÎN</a:t>
                      </a:r>
                      <a:r>
                        <a:rPr kumimoji="0" lang="ro-RO" sz="1800" kern="1200" baseline="0" dirty="0" smtClean="0"/>
                        <a:t> CONFLICT CU LEGEA (BĂNUIT DE COMITEREA UNEI CONTRAVENŢII)</a:t>
                      </a:r>
                      <a:endParaRPr kumimoji="0" lang="ro-RO" sz="1800" b="1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053550"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INTERVENŢIA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-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copilul şi reprezentantul legal sunt informaţi cu privire la posibilitatea solicitării asistenţei juridice gratis;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-este solicitată participarea pedagogului/psihologului în cadrul audierii copilului;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-este solicitată efectuarea anchetei sociale de către asistentul social comunitar/specialistul în protecţia drepturilor copilului.</a:t>
                      </a:r>
                    </a:p>
                    <a:p>
                      <a:pPr algn="just"/>
                      <a:endParaRPr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CE urmează după intervenţie?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-sunt luate următoarele decizii: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*aplicarea faţă de minor a măsurilor de constrângere educative, conform deciziei instanţei de judecată;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*aplicarea sancţiunilor contravenţionale minorului dacă contravenţia săvârşită este prevăzută la art.228-245 (contravenţii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în domeniul circulaţiei rutiere) şi la art.263–311 (contravenţii ce afectează activitatea de întreprinzător, fiscalitatea,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activitatea vamală şi valorile mobiliare) a Codului Contravenţional al RM;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*aplicarea sancţiunilor contravenţionale părinţilor, dacă copilul nu are vârstă pentru răspundere contravenţională,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conform art. 63 Codul Contravenţional al RM;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*clasarea sezisării, dacă fapta comisă nu întruneşte elementele contravenţiei.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Strategii de eşec în comunicarea cu copilul: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-întreruperea copilului;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-manifestarea nerăbdării sau lipsa de interes faţă de situaţia copilului;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-minimalizarea spuselor copilului sau contrazicerea lui;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-intervenţia prin explicaţii sau sfaturi fără ca copilul să le ceară;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-intervenţia prin întrebări indiscrete sau indecente;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-manifestarea atitudinii critice, expunerea judecăţilor faţă de copil.</a:t>
                      </a:r>
                    </a:p>
                    <a:p>
                      <a:pPr algn="just"/>
                      <a:endParaRPr lang="ro-RO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331895"/>
          <a:ext cx="8424936" cy="60494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32448"/>
                <a:gridCol w="4392488"/>
              </a:tblGrid>
              <a:tr h="36499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CONDIŢIILE</a:t>
                      </a:r>
                      <a:r>
                        <a:rPr kumimoji="0" lang="ro-RO" sz="1800" kern="1200" baseline="0" dirty="0" smtClean="0"/>
                        <a:t> DE LUCRU CU COPILUL MARTOR</a:t>
                      </a:r>
                      <a:endParaRPr kumimoji="0" lang="ro-RO" sz="1800" b="1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5683672">
                <a:tc>
                  <a:txBody>
                    <a:bodyPr/>
                    <a:lstStyle/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*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copilul poate refuza să dea declaraţii împotriva rudelor sale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cercetate penal şi legea protejează acest drept;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*la orice acţiune efectuată de către copilul martor, participă în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mod obligatoriu reprezentantul său legal şi/sau pedagogul;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*dacă se impune audierea copilului martor, acesta trebuie să fie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citat în prealabil în mod corespunzător, în scris sau telefonic,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prin intermediul părinţilor sau reprezentanţilor legali;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*utilizarea forţei fi zice împotriva copilului martor, inclusiv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aducerea forţată este interzisă în toate fazele procesului penal/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contravenţional/civil;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*audierea copiilor martori se realizează în camera de audiere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 copiilor victime/martori ai infracţiunilor, amplasată în incita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Procuraturii.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Aspecte</a:t>
                      </a:r>
                      <a:r>
                        <a:rPr lang="ro-RO" sz="1600" b="1" kern="1200" baseline="0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 Importante: </a:t>
                      </a:r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-în primul rând, copilul trebuie informat vizavi de drepturile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sale şi trebuie explicat motivul discuţiei.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Informaţia dată este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oferită în scris şi explicată astfel încât să fie clară copilului;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-oferirea informaţiilor cu privire la etapele procedurii;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-oferirea explicaţiilor cu privire la reprezentarea sa la toate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etapele procesului: reprezentantul legal, avocatul,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pedagogul,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psihologul;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-informarea cu privire la modalitatea de exprimare a opiniei sau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tăcerii.Copilul nu poate fi tras la răspundere pentru că refuză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să vorbească, fapt ce nu indică vina sa;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-să fie asigurat copilului dreptul la apărare/asistenţă în timpul</a:t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procesului penal;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să fie asigurată copilului prezenţa traducătorului sau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interpretatorului, în caz de necesitate.</a:t>
                      </a:r>
                      <a:endParaRPr lang="ro-RO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8" y="357188"/>
            <a:ext cx="8424862" cy="1776412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/>
            </a:r>
            <a:br>
              <a:rPr lang="ru-RU" sz="2000" dirty="0" smtClean="0"/>
            </a:br>
            <a:endParaRPr lang="ro-RO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265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buFontTx/>
              <a:buChar char="•"/>
            </a:pPr>
            <a:endParaRPr lang="ro-RO"/>
          </a:p>
        </p:txBody>
      </p:sp>
      <p:sp>
        <p:nvSpPr>
          <p:cNvPr id="5" name="Rectangle 2"/>
          <p:cNvSpPr/>
          <p:nvPr/>
        </p:nvSpPr>
        <p:spPr>
          <a:xfrm rot="20456592">
            <a:off x="616142" y="1914340"/>
            <a:ext cx="8077657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66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Vă mulțumesc pentru atenție!</a:t>
            </a:r>
            <a:endParaRPr lang="en-US" sz="66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6350" stA="53000" endA="300" endPos="355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 rot="10800000" flipV="1">
            <a:off x="547688" y="5732463"/>
            <a:ext cx="2224087" cy="504825"/>
          </a:xfrm>
          <a:prstGeom prst="rect">
            <a:avLst/>
          </a:prstGeom>
        </p:spPr>
        <p:txBody>
          <a:bodyPr lIns="45720" rIns="45720" anchor="b"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ru-RU" sz="20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o-RO" sz="2000" b="1" dirty="0">
                <a:solidFill>
                  <a:srgbClr val="00206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Lilian LUCA</a:t>
            </a:r>
            <a:endParaRPr lang="ro-RO" sz="2400" b="1" dirty="0">
              <a:solidFill>
                <a:srgbClr val="00206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549275"/>
            <a:ext cx="8183562" cy="539908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 2" pitchFamily="18" charset="2"/>
              <a:buNone/>
            </a:pPr>
            <a:endParaRPr lang="ro-RO" b="1" dirty="0" smtClean="0">
              <a:solidFill>
                <a:srgbClr val="69240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o-RO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Aspecte abordate: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o-RO" dirty="0" smtClean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o-RO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Care este rolul şi responsabilităţile Poliţiei în protecţia copilului ?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- Care sunt acţiunile Poliţiei în cazul copilului victimă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Char char="-"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Care sunt acţiunile Poliţiei în cazul copilului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conflict cu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legea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comiterea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infrac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contraven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ii)?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Char char="-"/>
            </a:pP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/>
            <a:endParaRPr lang="ro-RO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1052736"/>
            <a:ext cx="7958138" cy="5184576"/>
          </a:xfrm>
        </p:spPr>
        <p:txBody>
          <a:bodyPr wrap="square" t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marL="36513" lvl="0" algn="l" eaLnBrk="1" hangingPunct="1">
              <a:defRPr/>
            </a:pPr>
            <a:r>
              <a:rPr lang="ro-RO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Poliţia</a:t>
            </a:r>
            <a:br>
              <a:rPr lang="ro-RO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Instituţie publică specializată a statului, în subordinea Ministerului Afacerilor</a:t>
            </a:r>
            <a: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Interne, </a:t>
            </a:r>
            <a: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isiunea</a:t>
            </a: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Apăra</a:t>
            </a:r>
            <a:r>
              <a:rPr lang="en-US" sz="20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rea</a:t>
            </a: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drepturil</a:t>
            </a:r>
            <a: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şi </a:t>
            </a:r>
            <a:r>
              <a:rPr lang="ro-RO" sz="20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libertăţil</a:t>
            </a:r>
            <a:r>
              <a:rPr lang="en-US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fundamentale ale persoanei prin activităţi de: </a:t>
            </a:r>
            <a:br>
              <a:rPr lang="ro-RO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RO" sz="2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prevenire a infracţiunilor şi contravenţiilor;  </a:t>
            </a:r>
            <a:b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 investigare a infracţiunilor şi contravenţiilor, urmărirea penală;</a:t>
            </a:r>
            <a:b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 menţinerea, asigurarea şi restabilirea ordinii şi securităţii publice, protecţia drepturilor şi a intereselor legitime ale persoanei şi comunităţii; </a:t>
            </a:r>
            <a:b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o-MO" sz="20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- asigurarea înfăptuirii justiţiei, precum şi asistenţa populaţiei şi a autorităţilor administraţiei publice locale.</a:t>
            </a:r>
            <a:r>
              <a:rPr lang="ro-MO" sz="2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o-MO" sz="2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o-RO" sz="2000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5517232"/>
            <a:ext cx="8280400" cy="905793"/>
          </a:xfrm>
        </p:spPr>
        <p:txBody>
          <a:bodyPr>
            <a:normAutofit/>
          </a:bodyPr>
          <a:lstStyle/>
          <a:p>
            <a:pPr marL="36513" algn="l" eaLnBrk="1" hangingPunct="1">
              <a:spcBef>
                <a:spcPct val="0"/>
              </a:spcBef>
            </a:pPr>
            <a:r>
              <a:rPr lang="ro-RO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o-MO" dirty="0" smtClean="0">
              <a:solidFill>
                <a:srgbClr val="7D7A75"/>
              </a:solidFill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265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buFontTx/>
              <a:buChar char="•"/>
            </a:pPr>
            <a:endParaRPr lang="ro-R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404664"/>
          <a:ext cx="8280921" cy="61318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6064"/>
                <a:gridCol w="4944550"/>
                <a:gridCol w="2760307"/>
              </a:tblGrid>
              <a:tr h="432048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COPILUL VICTIMĂ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5354407">
                <a:tc>
                  <a:txBody>
                    <a:bodyPr/>
                    <a:lstStyle/>
                    <a:p>
                      <a:pPr algn="ctr"/>
                      <a:r>
                        <a:rPr kumimoji="0" lang="ro-RO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IDENTIFICAREA CAZULUI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o-RO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CÂND se identifică un caz?</a:t>
                      </a:r>
                      <a:endParaRPr kumimoji="0"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există suspiciunea sau cazul concret de violenţă/neglijare asupra copilului.</a:t>
                      </a:r>
                    </a:p>
                    <a:p>
                      <a:pPr algn="just"/>
                      <a:endParaRPr kumimoji="0"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CUM poate fi identificat un caz?</a:t>
                      </a:r>
                    </a:p>
                    <a:p>
                      <a:pPr algn="just"/>
                      <a:r>
                        <a:rPr kumimoji="0"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pe baza sesizării de la copil/adult/specialist;</a:t>
                      </a:r>
                      <a:b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-autosesizarea angajaţilor poliţiei (prin mass-media, Internet, vizite la domiciliu).</a:t>
                      </a:r>
                    </a:p>
                    <a:p>
                      <a:pPr algn="just"/>
                      <a:endParaRPr kumimoji="0" lang="ro-RO" sz="16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CE urmează odată ce a fost identificat un caz?</a:t>
                      </a:r>
                    </a:p>
                    <a:p>
                      <a:pPr algn="just"/>
                      <a:r>
                        <a:rPr kumimoji="0"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angajaţii poliţiei informează Dispeceratul/Serviciul de Gardă al Inspectoratul Teritorial de Poliţie pentru înregistrarea sesizării</a:t>
                      </a:r>
                      <a:r>
                        <a:rPr kumimoji="0"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în Registrul de evidenţă a altor informaţii cu privire la infracţiunişi incidente</a:t>
                      </a:r>
                      <a:r>
                        <a:rPr kumimoji="0"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sau după caz în 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Registrul de evidenţă a sesizărilor cu privire la</a:t>
                      </a:r>
                      <a:r>
                        <a:rPr kumimoji="0"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infracţiuni;</a:t>
                      </a:r>
                    </a:p>
                    <a:p>
                      <a:pPr algn="just"/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-angajaţii poliţiei informează imediat prin telefon Autoritatea Tutelară Locală,</a:t>
                      </a:r>
                      <a:r>
                        <a:rPr kumimoji="0"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completează Fişa de sesizare şi o expediază către Autoritatea Tutelară Locală (în timp de 24 ore);</a:t>
                      </a:r>
                    </a:p>
                    <a:p>
                      <a:pPr algn="just"/>
                      <a:r>
                        <a:rPr kumimoji="0"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-angajaţii poliţiei informează suplimentar Serviciul de asistenţă medicală urgentă, dacă viaţa şi sănătatea copilului este în pericol;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o-RO" sz="1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Indicatorii vizibili la copilul victimă sau potenţială victimă: </a:t>
                      </a:r>
                    </a:p>
                    <a:p>
                      <a:pPr algn="just"/>
                      <a:r>
                        <a:rPr kumimoji="0" lang="ro-RO" sz="1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-indicatorii fizici / leziuni corporale neexplicabile </a:t>
                      </a: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(vânătăi,</a:t>
                      </a:r>
                      <a:b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cicatrice şi semne de muşcături, arsuri, fracturi etc.);</a:t>
                      </a:r>
                    </a:p>
                    <a:p>
                      <a:pPr algn="just"/>
                      <a:r>
                        <a:rPr kumimoji="0" lang="ro-RO" sz="1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-indicatorii psihocomportamentali</a:t>
                      </a:r>
                      <a:r>
                        <a:rPr kumimoji="0" lang="ro-RO" sz="1400" b="1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(tentative de suicid,</a:t>
                      </a:r>
                      <a:b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fuga de acasă, abandonşcolar, vagabondaj, cerşit, consum</a:t>
                      </a:r>
                      <a:b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de alcool/droguri, agresivitate etc.);</a:t>
                      </a:r>
                    </a:p>
                    <a:p>
                      <a:pPr algn="just"/>
                      <a:r>
                        <a:rPr kumimoji="0" lang="ro-RO" sz="1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-schimbări ale aspectului fizic </a:t>
                      </a: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(neîngrijit, miros respingător,</a:t>
                      </a:r>
                      <a:b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vestimentaţie murdară/</a:t>
                      </a:r>
                    </a:p>
                    <a:p>
                      <a:pPr algn="just"/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necorespunzătoare</a:t>
                      </a:r>
                      <a:r>
                        <a:rPr kumimoji="0" lang="ro-RO" sz="14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anotimpului);</a:t>
                      </a:r>
                    </a:p>
                    <a:p>
                      <a:pPr algn="just"/>
                      <a:r>
                        <a:rPr kumimoji="0" lang="ro-RO" sz="1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-copilul lăsat fără supraveghere</a:t>
                      </a:r>
                      <a:r>
                        <a:rPr kumimoji="0" lang="ro-RO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o-RO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193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6818"/>
                <a:gridCol w="5659707"/>
                <a:gridCol w="2606443"/>
              </a:tblGrid>
              <a:tr h="355162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VICTIMĂ</a:t>
                      </a: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053550">
                <a:tc>
                  <a:txBody>
                    <a:bodyPr/>
                    <a:lstStyle/>
                    <a:p>
                      <a:pPr algn="ctr"/>
                      <a:r>
                        <a:rPr kumimoji="0" lang="ro-RO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INTERVENŢIA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o-RO" sz="15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CÂND se intervine la un caz identificat?</a:t>
                      </a:r>
                      <a:endParaRPr kumimoji="0" lang="ro-RO" sz="15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-imediat după identificarea cazului.</a:t>
                      </a:r>
                    </a:p>
                    <a:p>
                      <a:pPr algn="just"/>
                      <a:endParaRPr kumimoji="0" lang="ro-RO" sz="15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kumimoji="0" lang="ro-RO" sz="15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o-RO" sz="15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CUM se intervine la cazul identificat?</a:t>
                      </a:r>
                      <a:endParaRPr kumimoji="0" lang="ro-RO" sz="15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-angajaţii poliţiei prezintă informaţia la Dispeceratul/Serviciul de gardă al Inspectoratului Teritorial de Poliţie pentru investigarea suplimentară a cazului;</a:t>
                      </a: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-angajaţii poliţiei efectuează cercetarea la faţa locului;</a:t>
                      </a:r>
                      <a:r>
                        <a:rPr kumimoji="0" lang="ro-RO" sz="15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examinează circumstanţele şi acumulează materialul</a:t>
                      </a:r>
                      <a:r>
                        <a:rPr kumimoji="0" lang="ro-RO" sz="15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probatoriu;</a:t>
                      </a: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-angajatul poliţiei sau după caz, organul de urmărire penală, solicită efectuarea examinării medico-legale a copilului de către Centrul de medicină-legală;</a:t>
                      </a:r>
                      <a:r>
                        <a:rPr kumimoji="0" lang="ro-RO" sz="15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informează procurorul despre caz;</a:t>
                      </a: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-solicită de la Instituţiile de învăţământ participarea pedagogului/psihologului în cadrul procedurilor legale de audiere, expertize în care este implicat copilul;</a:t>
                      </a:r>
                      <a:r>
                        <a:rPr kumimoji="0" lang="ro-RO" sz="15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solicită asistenţă medicală de urgenţă, dacă viaţa şi sănătatea copilului este în pericol;</a:t>
                      </a: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-realizează interviul de protecţie, doar în cazul lipsei Autorităţii Tutelare Locale/managerul de caz sau dacă inspiră încredere copilului şi este învoit de membrii echipei multidisciplinare;</a:t>
                      </a: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-informează copiii, părinţii sau reprezentanţii legali ai acestora cu privire la acţiunile ce urmează a fi întreprinse;</a:t>
                      </a:r>
                    </a:p>
                    <a:p>
                      <a:pPr algn="just"/>
                      <a:r>
                        <a:rPr kumimoji="0" lang="ro-RO" sz="15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-informează copilul şi reprezentantul legal cu privire la posibilitatea solicitării asistenţei juridice oferită gratis de către avocaţii din cadrul Oficiului Teritorial al Consiliului Naţional pentru Asistenţă Juridică Garantată de Stat;</a:t>
                      </a:r>
                      <a:endParaRPr lang="ro-RO" sz="1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o-RO" sz="13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Aspecte importante în lucrul cu copilul victimă:</a:t>
                      </a:r>
                    </a:p>
                    <a:p>
                      <a:pPr algn="just"/>
                      <a:r>
                        <a:rPr kumimoji="0" lang="ro-RO" sz="13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-asigurarea unui spaţiu sigur/prietenos pentru discuţii cu copilul – unde copilul se simte confortabil. În cazul audierii copilului de către organul de urmărire penală, Procuratură – aceasta are loc în camera de audiere a copiilor victime/martori ai infracţiunilor, amplasată în incinta Procuraturii (la nivel regional).</a:t>
                      </a:r>
                      <a:br>
                        <a:rPr kumimoji="0" lang="ro-RO" sz="13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3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Sau, la solicitarea organului de urmărire penală, Autoritatea Tutelară Locală contribuie, în măsura posibilităţilor,</a:t>
                      </a:r>
                      <a:r>
                        <a:rPr kumimoji="0" lang="ro-RO" sz="13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3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la</a:t>
                      </a:r>
                      <a:br>
                        <a:rPr kumimoji="0" lang="ro-RO" sz="13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o-RO" sz="13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asigurarea condiţiilor de desfăşurare a audierii copilului, inclusiv pregătirea copilului pentru participarea la audiere.</a:t>
                      </a:r>
                      <a:endParaRPr lang="ro-RO" sz="13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193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6818"/>
                <a:gridCol w="6753982"/>
                <a:gridCol w="1512168"/>
              </a:tblGrid>
              <a:tr h="355162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VICTIMĂ</a:t>
                      </a: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053550">
                <a:tc>
                  <a:txBody>
                    <a:bodyPr/>
                    <a:lstStyle/>
                    <a:p>
                      <a:pPr algn="ctr"/>
                      <a:r>
                        <a:rPr kumimoji="0" lang="ro-RO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INTERVENŢIA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-angajaţii poliţiei asigură securitatea copilului, prin:</a:t>
                      </a:r>
                      <a:b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*reţinerea agresorului (alin. 3,4 a art. 273 şi a art. 165, 166 CPP RM);</a:t>
                      </a:r>
                      <a:b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*evacuarea copilului din familie sau a copilului împreună cu părintele protector.</a:t>
                      </a:r>
                    </a:p>
                    <a:p>
                      <a:pPr algn="just"/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-participă la aplicarea măsurilor urgente de protecţie a copilului de către Autoritatea Tutelară Locală,</a:t>
                      </a:r>
                      <a:r>
                        <a:rPr lang="ro-RO" sz="15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iar la </a:t>
                      </a: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solicitarea Autorităţii Tutelare Locale</a:t>
                      </a:r>
                      <a:r>
                        <a:rPr lang="ro-RO" sz="15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participă </a:t>
                      </a: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în cadrul procesului de realizare a managementului de caz.</a:t>
                      </a:r>
                    </a:p>
                    <a:p>
                      <a:pPr algn="just"/>
                      <a:endParaRPr lang="ro-RO" sz="15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5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 urmează după intervenţie?</a:t>
                      </a:r>
                      <a:endParaRPr lang="ro-RO" sz="15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5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angajaţii poliţiei iau următoarele decizii:</a:t>
                      </a:r>
                    </a:p>
                    <a:p>
                      <a:pPr algn="just"/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*începerea urmării penale, dacă fapta comisă este prevăzută de Codul Penal;</a:t>
                      </a:r>
                      <a:b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*iniţierea procesului contravenţional, dacă fapta comisă este prevăzută de Codul Contravenţional şi este pasibilă de sancţiune contravenţională;</a:t>
                      </a:r>
                    </a:p>
                    <a:p>
                      <a:pPr algn="just"/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*clasează sesizarea, dacă se in fi rmă informaţia iniţială despre o infracţiune/contravenţie.</a:t>
                      </a:r>
                    </a:p>
                    <a:p>
                      <a:pPr algn="just"/>
                      <a:endParaRPr lang="ro-RO" sz="15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-angajaţii poliţiei întreprind măsurile prevăzute în planul individual de asistenţă, conform competenţei, după cum urmează:</a:t>
                      </a:r>
                      <a:b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*monitorizează în comun cu membrii echipei multidisciplinare, situaţia copilului, pentru prevenirea situaţiilor repetate de violenţă, neglijare,exploatare, trafic până la soluţionarea definitivă a cazului; respectarea de către abuzator a prevederilor ordonanţei de protecţie;</a:t>
                      </a:r>
                      <a:b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*asigură evidenţa nominală a agresorilor, protecţia victimelor violenţei în familie şi supraveghează executarea ordonanţei de protecţie;</a:t>
                      </a:r>
                    </a:p>
                    <a:p>
                      <a:pPr algn="just"/>
                      <a:r>
                        <a:rPr lang="ro-RO" sz="15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*cooperează cu echipa multidisciplinară pentru asigurarea participării unui pedagog/psiholog/psihopedagog la procedurile legale de audiere,expertize în care este implicat copilul.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Aspecte importante în lucrul cu copilul victimă:</a:t>
                      </a:r>
                      <a:r>
                        <a:rPr lang="ro-RO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o-RO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-comunicarea cu copilul (liniştită, calmă, atentă).</a:t>
                      </a:r>
                      <a:br>
                        <a:rPr lang="ro-RO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endParaRPr lang="ro-RO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847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040"/>
                <a:gridCol w="4320480"/>
                <a:gridCol w="4032448"/>
              </a:tblGrid>
              <a:tr h="36171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ÎN</a:t>
                      </a:r>
                      <a:r>
                        <a:rPr kumimoji="0" lang="ro-RO" sz="1800" kern="1200" baseline="0" dirty="0" smtClean="0"/>
                        <a:t> CONFLICT CU LEGEA (BĂNUIT DE COMITEREA UNEI INFRACŢIUNI)</a:t>
                      </a: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119004">
                <a:tc>
                  <a:txBody>
                    <a:bodyPr/>
                    <a:lstStyle/>
                    <a:p>
                      <a:pPr algn="ctr"/>
                      <a:r>
                        <a:rPr kumimoji="0" lang="ro-RO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IDENTIFICAREA CAZULUI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 CE este important de identificat un caz?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pentru protecţia persoanei victime;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-pentru posibilitatea de a interveni prompt în examinarea circumstanţelor privind săvârşirea infracţiunii.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CINE poate sesiza un caz?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victimele/martorii/specialiştii care cunosc informaţii referitor la săvârşirea unei infracţiuni;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-angajaţii poliţiei;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-procurorul.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CÂND se sesizează un caz?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imediat ce sunt bănuieli rezonabile cu privire la săvârşirea unei infracţiuni de către un minor.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CUM poate fi sesizat un caz?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prin plângere/denunţ/autodenunţ;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-prin depistarea nemijlocit de către organul de urmărire penală/procuror a unei bănuieli rezonabile cu privire la săvârşirea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unei infracţiuni.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 urmează după identificarea cazului?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este informat Dispeceratul/Serviciul de Gardă al IP teritorial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pentru înregistrarea sesizării în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Registrul de evidenţă a sesizărilor cu privire la infracţiuni;reprezentantul legal al copilului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şi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procurorul.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Aspecte importante în procesul de urmărire penală: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vârsta minorului (ziua, luna, anul naşterii);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-condiţiile în care locuiește şi este educat minorul, gradul de dezvoltare intelectuală,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volitivă şi psihologică a lui, particularităţile caracterului şi temperamentului, interesele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şi necesităţile 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influenţa adulţilor sau a altor minori asupra minorului;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-cauzele şi condiţiile care au contribuit la săvârşirea infracţiunii.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-starea sănătăţii;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-antecedentele penale.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8307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6818"/>
                <a:gridCol w="4089686"/>
                <a:gridCol w="4176464"/>
              </a:tblGrid>
              <a:tr h="36340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ÎN</a:t>
                      </a:r>
                      <a:r>
                        <a:rPr kumimoji="0" lang="ro-RO" sz="1800" kern="1200" baseline="0" dirty="0" smtClean="0"/>
                        <a:t> CONFLICT CU LEGEA (BĂNUIT DE COMITEREA UNEI INFRACŢIUNI)</a:t>
                      </a: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117314">
                <a:tc>
                  <a:txBody>
                    <a:bodyPr/>
                    <a:lstStyle/>
                    <a:p>
                      <a:pPr algn="ctr"/>
                      <a:r>
                        <a:rPr kumimoji="0" lang="ro-RO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INTERVENŢIA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 CE este necesar de a interveni la un caz identificat?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pentru constatarea faptei prejudiciabile;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-pentru descoperirea şi prelucrarea urmelor infracţiunii, pentru stabilirea circumstanţelor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importante pentru caz.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CINE intervine la cazul identificat?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ofiţerii de urmărire penală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din cadrul Inspectoratului Teritorial de Poliţie;</a:t>
                      </a:r>
                    </a:p>
                    <a:p>
                      <a:pPr algn="l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-Procuratura.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CÂND se intervine la un caz identificat?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imediat ce a fost identificat cazul;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-imediat ce a fost luată decizia privind începerea urmăririi penale.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CUM se intervine la un caz identificat?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sunt efectuate acţiunile de urmărire penală ce nu suferă amânare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(al. 2 art. 274 CPP RM)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 urmează după intervenţie?</a:t>
                      </a:r>
                      <a:endParaRPr lang="ro-RO" sz="1600" b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 ia decizia: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imediat, dar nu mai târziu de 3 zile, cazul este transmis procurorului care exercită conducerea urmăririi penale pentru a o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transmite organului competent</a:t>
                      </a:r>
                      <a:r>
                        <a:rPr lang="ro-RO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(al.1 art. 271 CPP RM).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Reţineţi: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/>
                        </a:rPr>
                        <a:t>-</a:t>
                      </a: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copiii necesită o abordare diferită decât adulţii;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-specialiştii trebuie: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*să-și adapteze limbajul şi comportamentul vârstei copilului şi nivelului său de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dezvoltare, maturităţii şi concepţiei sale despre bineşi rău;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*să nu aplice violenţa psihologică sau fizică, mijloacele speciale sau arma de foc;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*să respecte drepturile copilului la momentul reţinerii (să fie informat despre motivul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reţinerii, să fie informat despre drepturile pe care le are, să fie examinat medical,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să aibă acces la un avocat, să informeze părinţii sau reprezentanţii legali despre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reţinere).</a:t>
                      </a:r>
                    </a:p>
                    <a:p>
                      <a:pPr algn="just"/>
                      <a:endParaRPr lang="ro-RO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-Copiii implicaţi într-un proces penal în calitate de bănuiţi au dreptul să beneficieze de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asistenţă juridică garantată de stat, făcându-se abstracţie de venitul părinţilor sau</a:t>
                      </a:r>
                      <a:b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 copiilor. 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188"/>
            <a:ext cx="8280919" cy="609614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just" eaLnBrk="1" hangingPunct="1"/>
            <a:endParaRPr lang="ro-MO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260649"/>
          <a:ext cx="8712968" cy="64193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6818"/>
                <a:gridCol w="4881774"/>
                <a:gridCol w="3384376"/>
              </a:tblGrid>
              <a:tr h="35516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800" kern="1200" dirty="0" smtClean="0"/>
                        <a:t>COPILUL ÎN</a:t>
                      </a:r>
                      <a:r>
                        <a:rPr kumimoji="0" lang="ro-RO" sz="1800" kern="1200" baseline="0" dirty="0" smtClean="0"/>
                        <a:t> CONFLICT CU LEGEA (BĂNUIT DE COMITEREA UNEI CONTRAVENŢII)</a:t>
                      </a:r>
                      <a:endParaRPr kumimoji="0" lang="ro-RO" sz="1800" b="1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o-RO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6053550">
                <a:tc>
                  <a:txBody>
                    <a:bodyPr/>
                    <a:lstStyle/>
                    <a:p>
                      <a:pPr algn="ctr"/>
                      <a:r>
                        <a:rPr kumimoji="0" lang="ro-RO" sz="18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IDENTIFICAREA CAZULUI</a:t>
                      </a:r>
                      <a:endParaRPr lang="ro-RO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ro-RO" sz="1600" b="1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CE este important de</a:t>
                      </a:r>
                      <a:r>
                        <a:rPr lang="ro-RO" sz="1600" b="1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identificat un caz?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-pentru protecţia persoanei victime;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-pentru posibilitatea de a interveni prompt în examinarea circumstanţelor privind săvârşirea contravenţiei.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CINE poate sesiza un caz?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-victimele/martorii/specialiştii care cunosc informaţii referitor la săvârşirea unei contravenţii;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-angajaţii poliţiei.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CÂND poate fi sesizat un caz?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-imediat ce sunt bănuieli rezonabile cu privire la săvârşirea unei contravenţii de către un minor.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CUM poate fi sesizat un caz?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-prin plângere/denunţ/autodenunţ;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-prin depistarea contravenţiei de către angajaţii poliţiei.</a:t>
                      </a:r>
                    </a:p>
                    <a:p>
                      <a:pPr algn="just"/>
                      <a:r>
                        <a:rPr lang="ro-RO" sz="16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CE urmează după identifi carea unui caz?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-sunt informaţi părinţii sau reprezentanţii legali ai copilului;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-ofiţerul de sector ia primele declaraţii copilului (în prezenţa părintelui/reprezentantului legal) şi părintelui sau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reprezentatului legal al copilului;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-este informată Unitatea de Gardă/Dispeceratul din cadrul Inspectoratului Teritorial de Poliţie;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-sunt luate decizii privind întreprinderea măsurilor pentru constatarea contravenţiei.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Aspecte importante cu privire la măsurile de constrângere cu caracter educativ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pentru copil (art.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140 CP RM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-avertismentul;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-încredinţarea copilului pentru supraveghere părinţilor/ persoanelor care îi înlocuiesc/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organelor specializate de stat;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-obligarea copilului să repare daunele cauzate, dacă starea materială a copilului permite;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-obligarea minorului de a urma un tratament medical de reabilitare psihologică;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-plasarea copilului în centrul de plasament.</a:t>
                      </a:r>
                    </a:p>
                    <a:p>
                      <a:pPr algn="just"/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Copiii implicaţi într-un proces contravenţional în calitate de bănuiţi au dreptul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să beneficieze de asistenţă juridică garantată de stat, făcându-se abstracţie de</a:t>
                      </a:r>
                      <a:r>
                        <a:rPr lang="ro-RO" sz="16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o-RO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venitul părinţilor sau al copiilor.</a:t>
                      </a:r>
                      <a:endParaRPr lang="ro-RO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</TotalTime>
  <Words>1328</Words>
  <Application>Microsoft Office PowerPoint</Application>
  <PresentationFormat>On-screen Show (4:3)</PresentationFormat>
  <Paragraphs>185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Тема Office</vt:lpstr>
      <vt:lpstr>Activitatea Poliţiei  în aplicarea mecanismului intersectorial de cooperare în protecţia copilului</vt:lpstr>
      <vt:lpstr>PowerPoint Presentation</vt:lpstr>
      <vt:lpstr>Poliţia Instituţie publică specializată a statului, în subordinea Ministerului Afacerilor  Interne,   Misiunea Apărarea drepturilor şi libertăţilor fundamentale ale persoanei prin activităţi de:   - prevenire a infracţiunilor şi contravenţiilor;    - investigare a infracţiunilor şi contravenţiilor, urmărirea penală;  - menţinerea, asigurarea şi restabilirea ordinii şi securităţii publice, protecţia drepturilor şi a intereselor legitime ale persoanei şi comunităţii;   - asigurarea înfăptuirii justiţiei, precum şi asistenţa populaţiei şi a autorităţilor administraţiei publice locale.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Iulian</dc:creator>
  <cp:lastModifiedBy>MaxPayne</cp:lastModifiedBy>
  <cp:revision>131</cp:revision>
  <dcterms:created xsi:type="dcterms:W3CDTF">2015-03-30T19:28:23Z</dcterms:created>
  <dcterms:modified xsi:type="dcterms:W3CDTF">2015-10-06T06:33:56Z</dcterms:modified>
</cp:coreProperties>
</file>